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263" r:id="rId3"/>
    <p:sldId id="273" r:id="rId4"/>
    <p:sldId id="272" r:id="rId5"/>
    <p:sldId id="269" r:id="rId6"/>
    <p:sldId id="270" r:id="rId7"/>
    <p:sldId id="264" r:id="rId8"/>
    <p:sldId id="271" r:id="rId9"/>
    <p:sldId id="265" r:id="rId10"/>
    <p:sldId id="266" r:id="rId11"/>
  </p:sldIdLst>
  <p:sldSz cx="9144000" cy="6858000" type="screen4x3"/>
  <p:notesSz cx="7023100" cy="93091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2"/>
    <a:srgbClr val="A8D08C"/>
    <a:srgbClr val="95C674"/>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227"/>
  </p:normalViewPr>
  <p:slideViewPr>
    <p:cSldViewPr snapToGrid="0">
      <p:cViewPr varScale="1">
        <p:scale>
          <a:sx n="64" d="100"/>
          <a:sy n="64" d="100"/>
        </p:scale>
        <p:origin x="15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8276" y="1"/>
            <a:ext cx="3043238" cy="466725"/>
          </a:xfrm>
          <a:prstGeom prst="rect">
            <a:avLst/>
          </a:prstGeom>
        </p:spPr>
        <p:txBody>
          <a:bodyPr vert="horz" lIns="91431" tIns="45715" rIns="91431" bIns="45715" rtlCol="0"/>
          <a:lstStyle>
            <a:lvl1pPr algn="r">
              <a:defRPr sz="1200"/>
            </a:lvl1pPr>
          </a:lstStyle>
          <a:p>
            <a:fld id="{E1754B5A-C630-44A3-86CB-AE5BA92B321D}" type="datetimeFigureOut">
              <a:rPr lang="en-US" smtClean="0"/>
              <a:t>10/21/2021</a:t>
            </a:fld>
            <a:endParaRPr lang="en-US"/>
          </a:p>
        </p:txBody>
      </p:sp>
      <p:sp>
        <p:nvSpPr>
          <p:cNvPr id="4" name="Footer Placeholder 3"/>
          <p:cNvSpPr>
            <a:spLocks noGrp="1"/>
          </p:cNvSpPr>
          <p:nvPr>
            <p:ph type="ftr" sz="quarter" idx="2"/>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6725"/>
          </a:xfrm>
          <a:prstGeom prst="rect">
            <a:avLst/>
          </a:prstGeom>
        </p:spPr>
        <p:txBody>
          <a:bodyPr vert="horz" lIns="91431" tIns="45715" rIns="91431" bIns="45715" rtlCol="0" anchor="b"/>
          <a:lstStyle>
            <a:lvl1pPr algn="r">
              <a:defRPr sz="1200"/>
            </a:lvl1pPr>
          </a:lstStyle>
          <a:p>
            <a:fld id="{89C6DE96-C17D-4065-BA22-15FBED400A12}" type="slidenum">
              <a:rPr lang="en-US" smtClean="0"/>
              <a:t>‹#›</a:t>
            </a:fld>
            <a:endParaRPr lang="en-US"/>
          </a:p>
        </p:txBody>
      </p:sp>
    </p:spTree>
    <p:extLst>
      <p:ext uri="{BB962C8B-B14F-4D97-AF65-F5344CB8AC3E}">
        <p14:creationId xmlns:p14="http://schemas.microsoft.com/office/powerpoint/2010/main" val="95497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68F434F8-4741-D045-94F8-A6D90911E41B}" type="datetimeFigureOut">
              <a:rPr lang="en-US" smtClean="0"/>
              <a:t>10/21/2021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001F3C80-264B-2C49-A40C-8EBD705FC967}" type="slidenum">
              <a:rPr lang="en-US" smtClean="0"/>
              <a:t>‹#›</a:t>
            </a:fld>
            <a:endParaRPr lang="en-US"/>
          </a:p>
        </p:txBody>
      </p:sp>
    </p:spTree>
    <p:extLst>
      <p:ext uri="{BB962C8B-B14F-4D97-AF65-F5344CB8AC3E}">
        <p14:creationId xmlns:p14="http://schemas.microsoft.com/office/powerpoint/2010/main" val="9735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provides information on the standards, materials, and feedstocks that define soil-biodegradable mulch, and descriptions of composition and use.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a:t>
            </a:fld>
            <a:endParaRPr lang="en-US"/>
          </a:p>
        </p:txBody>
      </p:sp>
    </p:spTree>
    <p:extLst>
      <p:ext uri="{BB962C8B-B14F-4D97-AF65-F5344CB8AC3E}">
        <p14:creationId xmlns:p14="http://schemas.microsoft.com/office/powerpoint/2010/main" val="255885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BDM is an alternative to PE (polyethylene) mulch as it provides comparable crop production benefits: weed control, moisture retention, soil temperature modification, early harvest, increased yield and quality. BDMs are designed to be tilled into the soil after use, eliminating waste and disposal challenges. Note that BDMs should NOT go into recycling facilities as they will contaminate other recycled material.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2</a:t>
            </a:fld>
            <a:endParaRPr lang="en-US"/>
          </a:p>
        </p:txBody>
      </p:sp>
    </p:spTree>
    <p:extLst>
      <p:ext uri="{BB962C8B-B14F-4D97-AF65-F5344CB8AC3E}">
        <p14:creationId xmlns:p14="http://schemas.microsoft.com/office/powerpoint/2010/main" val="405686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Introduction of BDMs began in 1990 when the German government published a call for research and development of biodegradable thermoplastics. In 1991 </a:t>
            </a:r>
            <a:r>
              <a:rPr lang="en-US" sz="1200" kern="1200" dirty="0" err="1">
                <a:solidFill>
                  <a:schemeClr val="tx1"/>
                </a:solidFill>
                <a:effectLst/>
                <a:latin typeface="+mn-lt"/>
                <a:ea typeface="+mn-ea"/>
                <a:cs typeface="+mn-cs"/>
              </a:rPr>
              <a:t>Novamont</a:t>
            </a:r>
            <a:r>
              <a:rPr lang="en-US" sz="1200" kern="1200" dirty="0">
                <a:solidFill>
                  <a:schemeClr val="tx1"/>
                </a:solidFill>
                <a:effectLst/>
                <a:latin typeface="+mn-lt"/>
                <a:ea typeface="+mn-ea"/>
                <a:cs typeface="+mn-cs"/>
              </a:rPr>
              <a:t> introduced the Mater-Bi line, and in 1996 Bayer BAK introduced line extrusion and injection molding grades. By 2014 BASF had produced BASF/</a:t>
            </a:r>
            <a:r>
              <a:rPr lang="en-US" sz="1200" kern="1200" dirty="0" err="1">
                <a:solidFill>
                  <a:schemeClr val="tx1"/>
                </a:solidFill>
                <a:effectLst/>
                <a:latin typeface="+mn-lt"/>
                <a:ea typeface="+mn-ea"/>
                <a:cs typeface="+mn-cs"/>
              </a:rPr>
              <a:t>Organix</a:t>
            </a:r>
            <a:r>
              <a:rPr lang="en-US" sz="1200" kern="1200" dirty="0">
                <a:solidFill>
                  <a:schemeClr val="tx1"/>
                </a:solidFill>
                <a:effectLst/>
                <a:latin typeface="+mn-lt"/>
                <a:ea typeface="+mn-ea"/>
                <a:cs typeface="+mn-cs"/>
              </a:rPr>
              <a:t> Solution BDM.</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3</a:t>
            </a:fld>
            <a:endParaRPr lang="en-US"/>
          </a:p>
        </p:txBody>
      </p:sp>
    </p:spTree>
    <p:extLst>
      <p:ext uri="{BB962C8B-B14F-4D97-AF65-F5344CB8AC3E}">
        <p14:creationId xmlns:p14="http://schemas.microsoft.com/office/powerpoint/2010/main" val="249398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BDMs are made from feedstocks that are: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biobased, (ii) derived from fossil fuels, or (iii) a blend of the two. Biobased polymers are divided into 3 categories (Table 1): </a:t>
            </a:r>
            <a:r>
              <a:rPr lang="en-US" sz="1200" b="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extracted directly from natural materials such as starch, thermoplastic starch (TPS), and cellulose; </a:t>
            </a:r>
            <a:r>
              <a:rPr lang="en-US" sz="1200" b="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produced by chemical synthesis from biologically derived monomers, such as synthetic polymerization of lactic acid into polylactic acid (PLA); and </a:t>
            </a:r>
            <a:r>
              <a:rPr lang="en-US" sz="1200" b="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produced by microorganisms, such as </a:t>
            </a:r>
            <a:r>
              <a:rPr lang="en-US" sz="1200" kern="1200" dirty="0" err="1">
                <a:solidFill>
                  <a:schemeClr val="tx1"/>
                </a:solidFill>
                <a:effectLst/>
                <a:latin typeface="+mn-lt"/>
                <a:ea typeface="+mn-ea"/>
                <a:cs typeface="+mn-cs"/>
              </a:rPr>
              <a:t>polyhydroxyalkanoates</a:t>
            </a:r>
            <a:r>
              <a:rPr lang="en-US" sz="1200" kern="1200" dirty="0">
                <a:solidFill>
                  <a:schemeClr val="tx1"/>
                </a:solidFill>
                <a:effectLst/>
                <a:latin typeface="+mn-lt"/>
                <a:ea typeface="+mn-ea"/>
                <a:cs typeface="+mn-cs"/>
              </a:rPr>
              <a:t> (PHA). High-amylose starch is processed into TPS by extrusion with water and alcohols at relatively high temperatures. TPS costs less than other starch feedstocks and now is the most common biobased feedstock used in plastic BDMs. PLA can be produced relatively inexpensively in large quantities compared to other biobased biopolymers. Poly(hydroxy-butyrate) (PHB) and poly(</a:t>
            </a:r>
            <a:r>
              <a:rPr lang="en-US" sz="1200" kern="1200" dirty="0" err="1">
                <a:solidFill>
                  <a:schemeClr val="tx1"/>
                </a:solidFill>
                <a:effectLst/>
                <a:latin typeface="+mn-lt"/>
                <a:ea typeface="+mn-ea"/>
                <a:cs typeface="+mn-cs"/>
              </a:rPr>
              <a:t>hydroxyvalerate</a:t>
            </a:r>
            <a:r>
              <a:rPr lang="en-US" sz="1200" kern="1200" dirty="0">
                <a:solidFill>
                  <a:schemeClr val="tx1"/>
                </a:solidFill>
                <a:effectLst/>
                <a:latin typeface="+mn-lt"/>
                <a:ea typeface="+mn-ea"/>
                <a:cs typeface="+mn-cs"/>
              </a:rPr>
              <a:t>) (PHV) are the two most important commercial PHAs. Polymers such as PLA or PHA have low mechanical properties compared to PE. Plasticizers are additives which improve the mechanical properties of the plastic during processing, and can affect post-extrusion characteristics of the plastic. The primary plasticizers that are added to TPS are alcohol (principally glycerol), </a:t>
            </a:r>
            <a:r>
              <a:rPr lang="en-US" sz="1200" kern="1200" dirty="0" err="1">
                <a:solidFill>
                  <a:schemeClr val="tx1"/>
                </a:solidFill>
                <a:effectLst/>
                <a:latin typeface="+mn-lt"/>
                <a:ea typeface="+mn-ea"/>
                <a:cs typeface="+mn-cs"/>
              </a:rPr>
              <a:t>polyoxyalkenes</a:t>
            </a:r>
            <a:r>
              <a:rPr lang="en-US" sz="1200" kern="1200" dirty="0">
                <a:solidFill>
                  <a:schemeClr val="tx1"/>
                </a:solidFill>
                <a:effectLst/>
                <a:latin typeface="+mn-lt"/>
                <a:ea typeface="+mn-ea"/>
                <a:cs typeface="+mn-cs"/>
              </a:rPr>
              <a:t>, and surfactants. Most common biobased BDM feedstocks are TPS, PLA, and PHA.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4</a:t>
            </a:fld>
            <a:endParaRPr lang="en-US"/>
          </a:p>
        </p:txBody>
      </p:sp>
    </p:spTree>
    <p:extLst>
      <p:ext uri="{BB962C8B-B14F-4D97-AF65-F5344CB8AC3E}">
        <p14:creationId xmlns:p14="http://schemas.microsoft.com/office/powerpoint/2010/main" val="52080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know that percent biobased content is not an indicator of biodegradation. For example, PLA ad PHA require high temperature for biodegradation. Manufacturing plastic mulch (including BDMs) involves the addition of plasticizers, fillers (e.g., CaCO3), lubricants, nucleating agents, stabilizers and colorants/dyes. The additives used in commercial plastic BDMs may or may not be produced from GMOs. Most commercially available PLA and PHA are produced through fermentation using GM yeast and bacteria for increased productivity. Biobased mulches are not tested for the presence of GMOs since DNA may be degraded following fermentation and processing to the point where GMO status is not discernable using available broad-spectrum quantitative polymerase chain reaction (PCR) tests.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5</a:t>
            </a:fld>
            <a:endParaRPr lang="en-US"/>
          </a:p>
        </p:txBody>
      </p:sp>
    </p:spTree>
    <p:extLst>
      <p:ext uri="{BB962C8B-B14F-4D97-AF65-F5344CB8AC3E}">
        <p14:creationId xmlns:p14="http://schemas.microsoft.com/office/powerpoint/2010/main" val="12353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Standards for biodegradation are intended to ensure their quality and integrity in agriculture. Standards are meant to exclude materials that claim to be biodegradable but are not fully metabolized by microbes, which results in plastic fragments in soils, causing pollution. Ability of a BDM to meet the composting standard is considered the first critical test of biodegradability; if a mulch is not compostable, it will likely not biodegrade under field conditions. Standards for BDMs do not guarantee a particular degree of performance in fields. Performance depends on the production system (crop, climate, soils, etc.) and mulch formulation and thickness.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6</a:t>
            </a:fld>
            <a:endParaRPr lang="en-US"/>
          </a:p>
        </p:txBody>
      </p:sp>
    </p:spTree>
    <p:extLst>
      <p:ext uri="{BB962C8B-B14F-4D97-AF65-F5344CB8AC3E}">
        <p14:creationId xmlns:p14="http://schemas.microsoft.com/office/powerpoint/2010/main" val="220271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BDM standards written by different countries as shown in Table 2. For example, TUV Austria certifies that plastic materials will biodegrade fully and will not promote ecotoxicity in the soil.</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7</a:t>
            </a:fld>
            <a:endParaRPr lang="en-US"/>
          </a:p>
        </p:txBody>
      </p:sp>
    </p:spTree>
    <p:extLst>
      <p:ext uri="{BB962C8B-B14F-4D97-AF65-F5344CB8AC3E}">
        <p14:creationId xmlns:p14="http://schemas.microsoft.com/office/powerpoint/2010/main" val="270534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ASTM and ISO standards pertaining to biodegradable plastics are not specific to mulch. ASTM D6400 is one of the most commonly cited standards in reference to BDMs. Biodegradation under ASTM D6400 is tested under composting conditions. This standard employs a standardized test method, ASTM D5338, which utilizes a laboratory test that simulates industrial composting conditions: the use of a compost-based medium, 58℃, etc. European Standard EN 17033 released by the European Committee for Standardization (CEN) in January 2018 was the first standard put forth for certification of biodegradable plastic mulch films. Its requirements regulate composition, biodegradability in soil, and ecotoxicity, as well as dimensional, mechanical and optical properties; and test procedures are included for each. A major criterion of EN 17033 is the requirement of ≥90% biodegradation under aerobic conditions in a natural topsoil from an agricultural field or forest at 20 to 28°C conditions within 2 years, using a standardized test to measure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evolution. The reasons that 90% biodegradation and not 100% is used as a criterion in standards is that a) a significant portion of the plastic incorporated into microbial biomass is difficult to measure, and b) the limited precision of biodegradability lab tests.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8</a:t>
            </a:fld>
            <a:endParaRPr lang="en-US"/>
          </a:p>
        </p:txBody>
      </p:sp>
    </p:spTree>
    <p:extLst>
      <p:ext uri="{BB962C8B-B14F-4D97-AF65-F5344CB8AC3E}">
        <p14:creationId xmlns:p14="http://schemas.microsoft.com/office/powerpoint/2010/main" val="356713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Oxo- and photo-degradable plastics are made with conventional plastic: HDPE, LDPE, PP, PS, PET or PVC. Also included are additives that cause the material to become brittle and break apart into fragments when exposed to UV light, heat and/or oxygen (Figure 1). Oxo- and photo-degradable mulches are not biodegradable, compostable, or recyclable, and cannot be placed in anaerobic digesters. There is a resurgence in their use, due to the interest in BDMs and large price difference between BDMs and oxo- and photo-degradable mulches. European Union (EU) will prohibit single-use plastic products and products made from oxo-degradable plastic according to European Parliament Directive (EU) 2019/904 and the council of 5 June 2019 under Article 5. The member states shall apply the measures necessary to comply with Article 5 from 3 July 2021.</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9</a:t>
            </a:fld>
            <a:endParaRPr lang="en-US"/>
          </a:p>
        </p:txBody>
      </p:sp>
    </p:spTree>
    <p:extLst>
      <p:ext uri="{BB962C8B-B14F-4D97-AF65-F5344CB8AC3E}">
        <p14:creationId xmlns:p14="http://schemas.microsoft.com/office/powerpoint/2010/main" val="79431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0409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83951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5985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95981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323F-1C05-47A1-B3FC-1422C9F2AC2F}"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51773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5323F-1C05-47A1-B3FC-1422C9F2AC2F}"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29072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5323F-1C05-47A1-B3FC-1422C9F2AC2F}"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30776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5323F-1C05-47A1-B3FC-1422C9F2AC2F}"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518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323F-1C05-47A1-B3FC-1422C9F2AC2F}"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73907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44933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5352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323F-1C05-47A1-B3FC-1422C9F2AC2F}" type="datetimeFigureOut">
              <a:rPr lang="en-US" smtClean="0"/>
              <a:t>10/21/2021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F54B-3805-4B90-AEE4-63E7DA1B145A}" type="slidenum">
              <a:rPr lang="en-US" smtClean="0"/>
              <a:t>‹#›</a:t>
            </a:fld>
            <a:endParaRPr lang="en-US"/>
          </a:p>
        </p:txBody>
      </p:sp>
    </p:spTree>
    <p:extLst>
      <p:ext uri="{BB962C8B-B14F-4D97-AF65-F5344CB8AC3E}">
        <p14:creationId xmlns:p14="http://schemas.microsoft.com/office/powerpoint/2010/main" val="214030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ag.tennessee.edu/biodegradablemulch/Documents/EU%20regs%20factsheet.pdf" TargetMode="External"/><Relationship Id="rId7" Type="http://schemas.openxmlformats.org/officeDocument/2006/relationships/image" Target="../media/image2.jpeg"/><Relationship Id="rId2" Type="http://schemas.openxmlformats.org/officeDocument/2006/relationships/hyperlink" Target="https://ag.tennessee.edu/biodegradablemulch/Documents/Standards%20Factsheet%20Formatted%20revised%2015Jan2019.pdf" TargetMode="External"/><Relationship Id="rId1" Type="http://schemas.openxmlformats.org/officeDocument/2006/relationships/slideLayout" Target="../slideLayouts/slideLayout1.xml"/><Relationship Id="rId6" Type="http://schemas.openxmlformats.org/officeDocument/2006/relationships/hyperlink" Target="https://www.youtube.com/embed/-EqrF2y9lh0" TargetMode="External"/><Relationship Id="rId11" Type="http://schemas.openxmlformats.org/officeDocument/2006/relationships/image" Target="../media/image5.jpeg"/><Relationship Id="rId5" Type="http://schemas.openxmlformats.org/officeDocument/2006/relationships/hyperlink" Target="http://pubs.cahnrs.wsu.edu/publications/pubs/fs103e/" TargetMode="External"/><Relationship Id="rId10" Type="http://schemas.openxmlformats.org/officeDocument/2006/relationships/image" Target="../media/image4.jpeg"/><Relationship Id="rId4" Type="http://schemas.openxmlformats.org/officeDocument/2006/relationships/hyperlink" Target="https://ag.tennessee.edu/biodegradablemulch/Documents/oxo%20plastics.pdf" TargetMode="External"/><Relationship Id="rId9" Type="http://schemas.openxmlformats.org/officeDocument/2006/relationships/hyperlink" Target="https://smallfruits.w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4010745"/>
            <a:ext cx="9144000" cy="626012"/>
          </a:xfrm>
        </p:spPr>
        <p:txBody>
          <a:bodyPr>
            <a:noAutofit/>
          </a:bodyPr>
          <a:lstStyle/>
          <a:p>
            <a:r>
              <a:rPr lang="en-US" sz="4000" b="1" dirty="0">
                <a:solidFill>
                  <a:srgbClr val="C00000"/>
                </a:solidFill>
              </a:rPr>
              <a:t>What is Soil-Biodegradable Mulch?</a:t>
            </a:r>
          </a:p>
        </p:txBody>
      </p:sp>
      <p:cxnSp>
        <p:nvCxnSpPr>
          <p:cNvPr id="5" name="Straight Connector 4">
            <a:extLst>
              <a:ext uri="{FF2B5EF4-FFF2-40B4-BE49-F238E27FC236}">
                <a16:creationId xmlns:a16="http://schemas.microsoft.com/office/drawing/2014/main" id="{E2EDE5D7-38B6-4673-B423-CD87297DB393}"/>
              </a:ext>
            </a:extLst>
          </p:cNvPr>
          <p:cNvCxnSpPr>
            <a:cxnSpLocks/>
          </p:cNvCxnSpPr>
          <p:nvPr/>
        </p:nvCxnSpPr>
        <p:spPr>
          <a:xfrm>
            <a:off x="1" y="838494"/>
            <a:ext cx="91439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2F9EAEC5-3734-45F2-83E0-7A1332FEFC6D}"/>
              </a:ext>
            </a:extLst>
          </p:cNvPr>
          <p:cNvSpPr txBox="1">
            <a:spLocks/>
          </p:cNvSpPr>
          <p:nvPr/>
        </p:nvSpPr>
        <p:spPr>
          <a:xfrm>
            <a:off x="-69012" y="253910"/>
            <a:ext cx="9282021" cy="8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a:t>Soil-Biodegradable</a:t>
            </a:r>
            <a:r>
              <a:rPr lang="zh-CN" altLang="en-US" sz="2800" dirty="0"/>
              <a:t> </a:t>
            </a:r>
            <a:r>
              <a:rPr lang="en-US" altLang="zh-CN" sz="2800" dirty="0"/>
              <a:t>Plastic</a:t>
            </a:r>
            <a:r>
              <a:rPr lang="zh-CN" altLang="en-US" sz="2800" dirty="0"/>
              <a:t> </a:t>
            </a:r>
            <a:r>
              <a:rPr lang="en-US" altLang="zh-CN" sz="2800" dirty="0"/>
              <a:t>Mulch</a:t>
            </a:r>
            <a:r>
              <a:rPr lang="zh-CN" altLang="en-US" sz="2800" dirty="0"/>
              <a:t> </a:t>
            </a:r>
            <a:r>
              <a:rPr lang="en-US" altLang="zh-CN" sz="2800" dirty="0"/>
              <a:t>Professional</a:t>
            </a:r>
            <a:r>
              <a:rPr lang="zh-CN" altLang="en-US" sz="2800" dirty="0"/>
              <a:t> </a:t>
            </a:r>
            <a:r>
              <a:rPr lang="en-US" altLang="zh-CN" sz="2800" dirty="0"/>
              <a:t>Training</a:t>
            </a:r>
            <a:endParaRPr lang="en-US" sz="28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9955" r="16230" b="-1"/>
          <a:stretch/>
        </p:blipFill>
        <p:spPr>
          <a:xfrm>
            <a:off x="2698657" y="1081717"/>
            <a:ext cx="3706312" cy="2656145"/>
          </a:xfrm>
          <a:prstGeom prst="rect">
            <a:avLst/>
          </a:prstGeom>
        </p:spPr>
      </p:pic>
      <p:pic>
        <p:nvPicPr>
          <p:cNvPr id="14"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8" name="TextBox 17">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20" name="Subtitle 2">
            <a:extLst>
              <a:ext uri="{FF2B5EF4-FFF2-40B4-BE49-F238E27FC236}">
                <a16:creationId xmlns:a16="http://schemas.microsoft.com/office/drawing/2014/main" id="{D68242DD-4F5D-4A56-BC4D-A4162C1E2E47}"/>
              </a:ext>
            </a:extLst>
          </p:cNvPr>
          <p:cNvSpPr txBox="1">
            <a:spLocks/>
          </p:cNvSpPr>
          <p:nvPr/>
        </p:nvSpPr>
        <p:spPr>
          <a:xfrm>
            <a:off x="1137755" y="4771668"/>
            <a:ext cx="6868486" cy="1226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Carol Miles, </a:t>
            </a:r>
            <a:r>
              <a:rPr lang="en-US" dirty="0">
                <a:solidFill>
                  <a:schemeClr val="accent5">
                    <a:lumMod val="50000"/>
                  </a:schemeClr>
                </a:solidFill>
              </a:rPr>
              <a:t>Washington State University</a:t>
            </a:r>
          </a:p>
          <a:p>
            <a:r>
              <a:rPr lang="en-US" dirty="0"/>
              <a:t>Shuresh Ghimire, </a:t>
            </a:r>
            <a:r>
              <a:rPr lang="en-US" dirty="0">
                <a:solidFill>
                  <a:schemeClr val="accent5">
                    <a:lumMod val="50000"/>
                  </a:schemeClr>
                </a:solidFill>
              </a:rPr>
              <a:t>University of Connecticut</a:t>
            </a:r>
          </a:p>
        </p:txBody>
      </p:sp>
    </p:spTree>
    <p:extLst>
      <p:ext uri="{BB962C8B-B14F-4D97-AF65-F5344CB8AC3E}">
        <p14:creationId xmlns:p14="http://schemas.microsoft.com/office/powerpoint/2010/main" val="235045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750E861B-D6C7-4540-8EED-FF4E6518ACA0}"/>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Resources</a:t>
            </a:r>
            <a:endParaRPr lang="en-US" sz="4000" b="1" dirty="0">
              <a:solidFill>
                <a:schemeClr val="bg1"/>
              </a:solidFill>
            </a:endParaRPr>
          </a:p>
        </p:txBody>
      </p:sp>
      <p:sp>
        <p:nvSpPr>
          <p:cNvPr id="11" name="Rectangle 10">
            <a:extLst>
              <a:ext uri="{FF2B5EF4-FFF2-40B4-BE49-F238E27FC236}">
                <a16:creationId xmlns:a16="http://schemas.microsoft.com/office/drawing/2014/main" id="{408BAF4D-F1DB-4AD4-88D8-FBC99C32EEDE}"/>
              </a:ext>
            </a:extLst>
          </p:cNvPr>
          <p:cNvSpPr/>
          <p:nvPr/>
        </p:nvSpPr>
        <p:spPr>
          <a:xfrm>
            <a:off x="327991" y="759939"/>
            <a:ext cx="8488018" cy="4785926"/>
          </a:xfrm>
          <a:prstGeom prst="rect">
            <a:avLst/>
          </a:prstGeom>
        </p:spPr>
        <p:txBody>
          <a:bodyPr wrap="square">
            <a:spAutoFit/>
          </a:bodyPr>
          <a:lstStyle/>
          <a:p>
            <a:pPr marL="342900" marR="0" lvl="0" indent="-342900">
              <a:spcBef>
                <a:spcPts val="600"/>
              </a:spcBef>
              <a:spcAft>
                <a:spcPts val="0"/>
              </a:spcAft>
              <a:buClr>
                <a:srgbClr val="FF0000"/>
              </a:buClr>
              <a:buFont typeface="Symbol" panose="05050102010706020507" pitchFamily="18" charset="2"/>
              <a:buChar char=""/>
              <a:tabLst>
                <a:tab pos="228600" algn="l"/>
              </a:tabLst>
            </a:pPr>
            <a:r>
              <a:rPr lang="en-US" dirty="0">
                <a:ea typeface="Times New Roman" panose="02020603050405020304" pitchFamily="18" charset="0"/>
                <a:cs typeface="Times New Roman" panose="02020603050405020304" pitchFamily="18" charset="0"/>
              </a:rPr>
              <a:t>The Role of Standards for Use of Biodegradable Plastic Mulches: Truths and Myths </a:t>
            </a:r>
          </a:p>
          <a:p>
            <a:pPr marL="344488" marR="0" lvl="0">
              <a:spcBef>
                <a:spcPts val="600"/>
              </a:spcBef>
              <a:spcAft>
                <a:spcPts val="0"/>
              </a:spcAft>
              <a:tabLst>
                <a:tab pos="228600" algn="l"/>
              </a:tabLst>
            </a:pPr>
            <a:r>
              <a:rPr lang="en-US" u="sng" dirty="0">
                <a:solidFill>
                  <a:srgbClr val="0563C1"/>
                </a:solidFill>
                <a:ea typeface="Times New Roman" panose="02020603050405020304" pitchFamily="18" charset="0"/>
                <a:cs typeface="Times New Roman" panose="02020603050405020304" pitchFamily="18" charset="0"/>
                <a:hlinkClick r:id="rId2"/>
              </a:rPr>
              <a:t>https://ag.tennessee.edu/biodegradablemulch/Documents/Standards%20Factsheet%20Formatted%20revised%2015Jan2019.pdf</a:t>
            </a:r>
            <a:endParaRPr lang="en-US" sz="1600" dirty="0">
              <a:ea typeface="SimSun" panose="02010600030101010101" pitchFamily="2" charset="-122"/>
              <a:cs typeface="Times New Roman" panose="02020603050405020304" pitchFamily="18" charset="0"/>
            </a:endParaRPr>
          </a:p>
          <a:p>
            <a:pPr marL="342900" marR="0" lvl="0" indent="-342900">
              <a:spcBef>
                <a:spcPts val="600"/>
              </a:spcBef>
              <a:spcAft>
                <a:spcPts val="0"/>
              </a:spcAft>
              <a:buClr>
                <a:srgbClr val="FF0000"/>
              </a:buClr>
              <a:buFont typeface="Symbol" panose="05050102010706020507" pitchFamily="18" charset="2"/>
              <a:buChar char=""/>
              <a:tabLst>
                <a:tab pos="228600" algn="l"/>
              </a:tabLst>
            </a:pPr>
            <a:r>
              <a:rPr lang="en-US" dirty="0">
                <a:ea typeface="Times New Roman" panose="02020603050405020304" pitchFamily="18" charset="0"/>
                <a:cs typeface="Times New Roman" panose="02020603050405020304" pitchFamily="18" charset="0"/>
              </a:rPr>
              <a:t>Summary and Assessment of EN 17033:2018, a New Standard for Biodegradable Plastic Mulch Films</a:t>
            </a:r>
          </a:p>
          <a:p>
            <a:pPr marL="344488" marR="0" lvl="0">
              <a:spcBef>
                <a:spcPts val="600"/>
              </a:spcBef>
              <a:spcAft>
                <a:spcPts val="0"/>
              </a:spcAft>
              <a:tabLst>
                <a:tab pos="228600" algn="l"/>
              </a:tabLst>
            </a:pPr>
            <a:r>
              <a:rPr lang="en-US" u="sng" dirty="0">
                <a:solidFill>
                  <a:srgbClr val="0563C1"/>
                </a:solidFill>
                <a:ea typeface="Times New Roman" panose="02020603050405020304" pitchFamily="18" charset="0"/>
                <a:cs typeface="Times New Roman" panose="02020603050405020304" pitchFamily="18" charset="0"/>
                <a:hlinkClick r:id="rId3"/>
              </a:rPr>
              <a:t>https://ag.tennessee.edu/biodegradablemulch/Documents/EU%20regs%20factsheet.pdf</a:t>
            </a:r>
            <a:endParaRPr lang="en-US" sz="1600" dirty="0">
              <a:ea typeface="SimSun" panose="02010600030101010101" pitchFamily="2" charset="-122"/>
              <a:cs typeface="Times New Roman" panose="02020603050405020304" pitchFamily="18" charset="0"/>
            </a:endParaRPr>
          </a:p>
          <a:p>
            <a:pPr marL="342900" marR="0" lvl="0" indent="-342900">
              <a:spcBef>
                <a:spcPts val="600"/>
              </a:spcBef>
              <a:spcAft>
                <a:spcPts val="0"/>
              </a:spcAft>
              <a:buClr>
                <a:srgbClr val="FF0000"/>
              </a:buClr>
              <a:buFont typeface="Symbol" panose="05050102010706020507" pitchFamily="18" charset="2"/>
              <a:buChar char=""/>
              <a:tabLst>
                <a:tab pos="228600" algn="l"/>
              </a:tabLst>
            </a:pPr>
            <a:r>
              <a:rPr lang="en-US" dirty="0">
                <a:ea typeface="Times New Roman" panose="02020603050405020304" pitchFamily="18" charset="0"/>
                <a:cs typeface="Times New Roman" panose="02020603050405020304" pitchFamily="18" charset="0"/>
              </a:rPr>
              <a:t>Oxo-degradable Plastics Risk Environmental Pollution</a:t>
            </a:r>
            <a:r>
              <a:rPr lang="en-US" u="sng" dirty="0">
                <a:solidFill>
                  <a:srgbClr val="0563C1"/>
                </a:solidFill>
                <a:ea typeface="Times New Roman" panose="02020603050405020304" pitchFamily="18" charset="0"/>
                <a:cs typeface="Times New Roman" panose="02020603050405020304" pitchFamily="18" charset="0"/>
                <a:hlinkClick r:id="rId4"/>
              </a:rPr>
              <a:t> https://ag.tennessee.edu/biodegradablemulch/Documents/oxo%20plastics.pdf</a:t>
            </a:r>
            <a:endParaRPr lang="en-US" dirty="0">
              <a:ea typeface="Times New Roman" panose="02020603050405020304" pitchFamily="18" charset="0"/>
              <a:cs typeface="Times New Roman" panose="02020603050405020304" pitchFamily="18" charset="0"/>
            </a:endParaRPr>
          </a:p>
          <a:p>
            <a:pPr marL="342900" indent="-342900">
              <a:spcBef>
                <a:spcPts val="600"/>
              </a:spcBef>
              <a:buClr>
                <a:srgbClr val="FF0000"/>
              </a:buClr>
              <a:buFont typeface="Symbol" panose="05050102010706020507" pitchFamily="18" charset="2"/>
              <a:buChar char=""/>
              <a:tabLst>
                <a:tab pos="228600" algn="l"/>
              </a:tabLst>
            </a:pPr>
            <a:r>
              <a:rPr lang="en-US" dirty="0">
                <a:ea typeface="Times New Roman" panose="02020603050405020304" pitchFamily="18" charset="0"/>
                <a:cs typeface="Times New Roman" panose="02020603050405020304" pitchFamily="18" charset="0"/>
              </a:rPr>
              <a:t>Biodegradable  Plastic Mulch and Suitability for Sustainable and           Organic Agriculture</a:t>
            </a:r>
          </a:p>
          <a:p>
            <a:pPr marL="404813" indent="-60325">
              <a:spcBef>
                <a:spcPts val="600"/>
              </a:spcBef>
              <a:tabLst>
                <a:tab pos="228600" algn="l"/>
              </a:tabLst>
            </a:pPr>
            <a:r>
              <a:rPr lang="en-US" dirty="0">
                <a:hlinkClick r:id="rId5"/>
              </a:rPr>
              <a:t>http://pubs.cahnrs.wsu.edu/publications/pubs/fs103e/</a:t>
            </a:r>
            <a:endParaRPr lang="en-US" b="1" dirty="0"/>
          </a:p>
          <a:p>
            <a:pPr marL="347663" indent="-347663">
              <a:spcBef>
                <a:spcPts val="600"/>
              </a:spcBef>
              <a:buClr>
                <a:srgbClr val="FF0000"/>
              </a:buClr>
              <a:buFont typeface="Arial" panose="020B0604020202020204" pitchFamily="34" charset="0"/>
              <a:buChar char="•"/>
              <a:tabLst>
                <a:tab pos="228600" algn="l"/>
              </a:tabLst>
            </a:pPr>
            <a:r>
              <a:rPr lang="en-US" b="1" dirty="0">
                <a:cs typeface="Times New Roman" panose="02020603050405020304" pitchFamily="18" charset="0"/>
              </a:rPr>
              <a:t>Video</a:t>
            </a:r>
            <a:r>
              <a:rPr lang="en-US" dirty="0">
                <a:cs typeface="Times New Roman" panose="02020603050405020304" pitchFamily="18" charset="0"/>
              </a:rPr>
              <a:t>: Biodegradable Mulch Breakdown in Soil: Role of Microbiology:</a:t>
            </a:r>
            <a:r>
              <a:rPr lang="en-US" b="1" dirty="0"/>
              <a:t> </a:t>
            </a:r>
            <a:r>
              <a:rPr lang="en-US" dirty="0">
                <a:hlinkClick r:id="rId6"/>
              </a:rPr>
              <a:t>https://www.youtube.com/embed/-EqrF2y9lh0</a:t>
            </a:r>
            <a:r>
              <a:rPr lang="en-US" dirty="0"/>
              <a:t> </a:t>
            </a:r>
            <a:endParaRPr lang="en-US" dirty="0">
              <a:ea typeface="Times New Roman" panose="02020603050405020304" pitchFamily="18" charset="0"/>
              <a:cs typeface="Times New Roman" panose="02020603050405020304" pitchFamily="18" charset="0"/>
            </a:endParaRP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9"/>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9"/>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36065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0DEB8DF-9B4C-458E-A285-B9216D529AF1}"/>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Alternative to PE Mulch</a:t>
            </a:r>
          </a:p>
        </p:txBody>
      </p:sp>
      <p:sp>
        <p:nvSpPr>
          <p:cNvPr id="12" name="Subtitle 2">
            <a:extLst>
              <a:ext uri="{FF2B5EF4-FFF2-40B4-BE49-F238E27FC236}">
                <a16:creationId xmlns:a16="http://schemas.microsoft.com/office/drawing/2014/main" id="{9CC9AC14-9F88-4548-AAE2-4C0EA1A32D2A}"/>
              </a:ext>
            </a:extLst>
          </p:cNvPr>
          <p:cNvSpPr txBox="1">
            <a:spLocks/>
          </p:cNvSpPr>
          <p:nvPr/>
        </p:nvSpPr>
        <p:spPr>
          <a:xfrm>
            <a:off x="308344" y="1030648"/>
            <a:ext cx="8591107" cy="476475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sz="3000" dirty="0"/>
              <a:t>Soil-biodegradable mulch (BDM) can be a sustainable alternative to polyethylene (PE) mulch:</a:t>
            </a:r>
          </a:p>
          <a:p>
            <a:pPr lvl="0" algn="l"/>
            <a:endParaRPr lang="en-US" sz="1300" dirty="0"/>
          </a:p>
          <a:p>
            <a:pPr marL="342900" lvl="0" indent="-342900" algn="l">
              <a:buClr>
                <a:srgbClr val="FF0000"/>
              </a:buClr>
              <a:buFont typeface="Wingdings" panose="05000000000000000000" pitchFamily="2" charset="2"/>
              <a:buChar char="v"/>
            </a:pPr>
            <a:r>
              <a:rPr lang="en-US" sz="2600" dirty="0"/>
              <a:t>Provides crop production benefits comparable to PE mulch: </a:t>
            </a:r>
          </a:p>
          <a:p>
            <a:pPr marL="796925" lvl="0" indent="-342900" algn="l">
              <a:buClr>
                <a:srgbClr val="009900"/>
              </a:buClr>
              <a:buFont typeface="Arial" panose="020B0604020202020204" pitchFamily="34" charset="0"/>
              <a:buChar char="•"/>
            </a:pPr>
            <a:r>
              <a:rPr lang="en-US" dirty="0">
                <a:solidFill>
                  <a:schemeClr val="accent5">
                    <a:lumMod val="50000"/>
                  </a:schemeClr>
                </a:solidFill>
              </a:rPr>
              <a:t>Weed control</a:t>
            </a:r>
          </a:p>
          <a:p>
            <a:pPr marL="796925" lvl="0" indent="-342900" algn="l">
              <a:buClr>
                <a:srgbClr val="009900"/>
              </a:buClr>
              <a:buFont typeface="Arial" panose="020B0604020202020204" pitchFamily="34" charset="0"/>
              <a:buChar char="•"/>
            </a:pPr>
            <a:r>
              <a:rPr lang="en-US" dirty="0">
                <a:solidFill>
                  <a:schemeClr val="accent5">
                    <a:lumMod val="50000"/>
                  </a:schemeClr>
                </a:solidFill>
              </a:rPr>
              <a:t>Moisture retention</a:t>
            </a:r>
          </a:p>
          <a:p>
            <a:pPr marL="796925" lvl="0" indent="-342900" algn="l">
              <a:buClr>
                <a:srgbClr val="009900"/>
              </a:buClr>
              <a:buFont typeface="Arial" panose="020B0604020202020204" pitchFamily="34" charset="0"/>
              <a:buChar char="•"/>
            </a:pPr>
            <a:r>
              <a:rPr lang="en-US" dirty="0">
                <a:solidFill>
                  <a:schemeClr val="accent5">
                    <a:lumMod val="50000"/>
                  </a:schemeClr>
                </a:solidFill>
              </a:rPr>
              <a:t>Soil temperature modification</a:t>
            </a:r>
          </a:p>
          <a:p>
            <a:pPr marL="796925" lvl="0" indent="-342900" algn="l">
              <a:buClr>
                <a:srgbClr val="009900"/>
              </a:buClr>
              <a:buFont typeface="Arial" panose="020B0604020202020204" pitchFamily="34" charset="0"/>
              <a:buChar char="•"/>
            </a:pPr>
            <a:r>
              <a:rPr lang="en-US" dirty="0">
                <a:solidFill>
                  <a:schemeClr val="accent5">
                    <a:lumMod val="50000"/>
                  </a:schemeClr>
                </a:solidFill>
              </a:rPr>
              <a:t>Early harvest</a:t>
            </a:r>
          </a:p>
          <a:p>
            <a:pPr marL="796925" lvl="0" indent="-342900" algn="l">
              <a:buClr>
                <a:srgbClr val="009900"/>
              </a:buClr>
              <a:buFont typeface="Arial" panose="020B0604020202020204" pitchFamily="34" charset="0"/>
              <a:buChar char="•"/>
            </a:pPr>
            <a:r>
              <a:rPr lang="en-US" dirty="0">
                <a:solidFill>
                  <a:schemeClr val="accent5">
                    <a:lumMod val="50000"/>
                  </a:schemeClr>
                </a:solidFill>
              </a:rPr>
              <a:t>Increase crop yield and quality </a:t>
            </a:r>
            <a:br>
              <a:rPr lang="en-US" dirty="0"/>
            </a:br>
            <a:endParaRPr lang="en-US" dirty="0"/>
          </a:p>
          <a:p>
            <a:pPr marL="342900" indent="-342900" algn="l">
              <a:buClr>
                <a:srgbClr val="FF0000"/>
              </a:buClr>
              <a:buFont typeface="Wingdings" panose="05000000000000000000" pitchFamily="2" charset="2"/>
              <a:buChar char="v"/>
            </a:pPr>
            <a:r>
              <a:rPr lang="en-US" sz="2600" dirty="0"/>
              <a:t>Designed to be tilled into the soil after use, eliminating waste and disposal challenges </a:t>
            </a:r>
            <a:br>
              <a:rPr lang="en-US" sz="2600" dirty="0"/>
            </a:br>
            <a:endParaRPr lang="en-US" sz="2600" dirty="0"/>
          </a:p>
          <a:p>
            <a:pPr marL="342900" indent="-342900" algn="l">
              <a:buClr>
                <a:srgbClr val="FF0000"/>
              </a:buClr>
              <a:buFont typeface="Wingdings" panose="05000000000000000000" pitchFamily="2" charset="2"/>
              <a:buChar char="v"/>
            </a:pPr>
            <a:r>
              <a:rPr lang="en-US" sz="2600" b="1" dirty="0"/>
              <a:t>Note: </a:t>
            </a:r>
            <a:r>
              <a:rPr lang="en-US" sz="2600" dirty="0"/>
              <a:t>BDMs should not go into recycling facilities, they will contaminate </a:t>
            </a:r>
            <a:r>
              <a:rPr lang="en-US" sz="2600" dirty="0" err="1"/>
              <a:t>recyclate</a:t>
            </a:r>
            <a:endParaRPr lang="en-US" sz="2600" dirty="0"/>
          </a:p>
        </p:txBody>
      </p:sp>
      <p:pic>
        <p:nvPicPr>
          <p:cNvPr id="14"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8" name="TextBox 17">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363004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F4DE1F2-79A0-4271-B07E-98C653467CF5}"/>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4FDE06C2-30A3-4E46-ABB2-AC4E9DA9CB44}"/>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Introduction of BDM</a:t>
            </a:r>
          </a:p>
        </p:txBody>
      </p:sp>
      <p:pic>
        <p:nvPicPr>
          <p:cNvPr id="7" name="Picture 6">
            <a:extLst>
              <a:ext uri="{FF2B5EF4-FFF2-40B4-BE49-F238E27FC236}">
                <a16:creationId xmlns:a16="http://schemas.microsoft.com/office/drawing/2014/main" id="{0FD010FF-0CAA-43CF-ABCA-BDA74708FA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91703" y="3951278"/>
            <a:ext cx="4635797" cy="1870490"/>
          </a:xfrm>
          <a:prstGeom prst="rect">
            <a:avLst/>
          </a:prstGeom>
        </p:spPr>
      </p:pic>
      <p:pic>
        <p:nvPicPr>
          <p:cNvPr id="8" name="Picture 2" descr="Image result for western sare logo">
            <a:extLst>
              <a:ext uri="{FF2B5EF4-FFF2-40B4-BE49-F238E27FC236}">
                <a16:creationId xmlns:a16="http://schemas.microsoft.com/office/drawing/2014/main" id="{5747A451-A713-4CF2-B07F-92240DFBBC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washington state university logo">
            <a:extLst>
              <a:ext uri="{FF2B5EF4-FFF2-40B4-BE49-F238E27FC236}">
                <a16:creationId xmlns:a16="http://schemas.microsoft.com/office/drawing/2014/main" id="{0D726FF8-8774-4ED1-9A03-8D2A281C66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83104CE-85F8-421E-A536-EBE984610238}"/>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427DB38-90DE-4F76-ABC9-3403C1847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2" name="TextBox 11">
            <a:extLst>
              <a:ext uri="{FF2B5EF4-FFF2-40B4-BE49-F238E27FC236}">
                <a16:creationId xmlns:a16="http://schemas.microsoft.com/office/drawing/2014/main" id="{6C8345B0-32DA-45D6-964F-AA3E9E1744A9}"/>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8FA014C-034E-4EB5-91F6-E1CE300870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4" name="Subtitle 2">
            <a:extLst>
              <a:ext uri="{FF2B5EF4-FFF2-40B4-BE49-F238E27FC236}">
                <a16:creationId xmlns:a16="http://schemas.microsoft.com/office/drawing/2014/main" id="{6FDF808E-13DA-4D3C-80DF-A178355049C9}"/>
              </a:ext>
            </a:extLst>
          </p:cNvPr>
          <p:cNvSpPr txBox="1">
            <a:spLocks/>
          </p:cNvSpPr>
          <p:nvPr/>
        </p:nvSpPr>
        <p:spPr>
          <a:xfrm>
            <a:off x="148859" y="916585"/>
            <a:ext cx="8899448" cy="36265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7338" lvl="0" indent="-287338" algn="l">
              <a:lnSpc>
                <a:spcPct val="100000"/>
              </a:lnSpc>
              <a:buClr>
                <a:srgbClr val="FF0000"/>
              </a:buClr>
              <a:buFont typeface="Wingdings" panose="05000000000000000000" pitchFamily="2" charset="2"/>
              <a:buChar char="v"/>
            </a:pPr>
            <a:r>
              <a:rPr lang="en-US" sz="2000" b="1" dirty="0">
                <a:solidFill>
                  <a:schemeClr val="accent1">
                    <a:lumMod val="50000"/>
                  </a:schemeClr>
                </a:solidFill>
              </a:rPr>
              <a:t>1990</a:t>
            </a:r>
            <a:r>
              <a:rPr lang="en-US" sz="2000" dirty="0">
                <a:solidFill>
                  <a:schemeClr val="accent1">
                    <a:lumMod val="50000"/>
                  </a:schemeClr>
                </a:solidFill>
              </a:rPr>
              <a:t> </a:t>
            </a:r>
            <a:r>
              <a:rPr lang="en-US" sz="2000" dirty="0"/>
              <a:t> German government published call for research and development of biodegradable thermoplastics</a:t>
            </a:r>
          </a:p>
          <a:p>
            <a:pPr marL="287338" lvl="0"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1991</a:t>
            </a:r>
            <a:r>
              <a:rPr lang="en-US" sz="2000" b="1" dirty="0">
                <a:solidFill>
                  <a:srgbClr val="C00000"/>
                </a:solidFill>
              </a:rPr>
              <a:t>  </a:t>
            </a:r>
            <a:r>
              <a:rPr lang="en-US" sz="2000" dirty="0" err="1"/>
              <a:t>Novamont</a:t>
            </a:r>
            <a:r>
              <a:rPr lang="en-US" sz="2000" dirty="0"/>
              <a:t> introduced Mater-Bi line</a:t>
            </a:r>
          </a:p>
          <a:p>
            <a:pPr marL="287338" lvl="0"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1996</a:t>
            </a:r>
            <a:r>
              <a:rPr lang="en-US" sz="2000" dirty="0">
                <a:solidFill>
                  <a:schemeClr val="accent1">
                    <a:lumMod val="50000"/>
                  </a:schemeClr>
                </a:solidFill>
              </a:rPr>
              <a:t> </a:t>
            </a:r>
            <a:r>
              <a:rPr lang="en-US" sz="2000" dirty="0"/>
              <a:t> Bayer BAK introduction line extrusion and injection molding grades</a:t>
            </a:r>
          </a:p>
          <a:p>
            <a:pPr marL="287338" lvl="0"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2009</a:t>
            </a:r>
            <a:r>
              <a:rPr lang="en-US" sz="2000" b="1" dirty="0">
                <a:solidFill>
                  <a:schemeClr val="accent5">
                    <a:lumMod val="50000"/>
                  </a:schemeClr>
                </a:solidFill>
              </a:rPr>
              <a:t>  </a:t>
            </a:r>
            <a:r>
              <a:rPr lang="en-US" sz="2000" dirty="0"/>
              <a:t>First USDA SCBG to investigate BDMs</a:t>
            </a:r>
          </a:p>
          <a:p>
            <a:pPr marL="287338" lvl="0"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2014</a:t>
            </a:r>
            <a:r>
              <a:rPr lang="en-US" sz="2000" b="1" dirty="0">
                <a:solidFill>
                  <a:schemeClr val="accent5">
                    <a:lumMod val="50000"/>
                  </a:schemeClr>
                </a:solidFill>
              </a:rPr>
              <a:t>  </a:t>
            </a:r>
            <a:r>
              <a:rPr lang="en-US" sz="2000" dirty="0"/>
              <a:t>BASF / </a:t>
            </a:r>
            <a:r>
              <a:rPr lang="en-US" sz="2000" dirty="0" err="1"/>
              <a:t>Organix</a:t>
            </a:r>
            <a:r>
              <a:rPr lang="en-US" sz="2000" dirty="0"/>
              <a:t> Solution BDM</a:t>
            </a:r>
          </a:p>
        </p:txBody>
      </p:sp>
    </p:spTree>
    <p:extLst>
      <p:ext uri="{BB962C8B-B14F-4D97-AF65-F5344CB8AC3E}">
        <p14:creationId xmlns:p14="http://schemas.microsoft.com/office/powerpoint/2010/main" val="171591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1A596666-6088-421A-A360-E4B6DE0662AF}"/>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BDM Feedstocks</a:t>
            </a:r>
          </a:p>
        </p:txBody>
      </p:sp>
      <p:sp>
        <p:nvSpPr>
          <p:cNvPr id="11" name="Subtitle 2">
            <a:extLst>
              <a:ext uri="{FF2B5EF4-FFF2-40B4-BE49-F238E27FC236}">
                <a16:creationId xmlns:a16="http://schemas.microsoft.com/office/drawing/2014/main" id="{C16B9BAF-6617-4373-8CFD-9B17B3D7B273}"/>
              </a:ext>
            </a:extLst>
          </p:cNvPr>
          <p:cNvSpPr txBox="1">
            <a:spLocks/>
          </p:cNvSpPr>
          <p:nvPr/>
        </p:nvSpPr>
        <p:spPr>
          <a:xfrm>
            <a:off x="276446" y="671119"/>
            <a:ext cx="8591107" cy="5264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Clr>
                <a:srgbClr val="FF0000"/>
              </a:buClr>
              <a:buFont typeface="Wingdings" panose="05000000000000000000" pitchFamily="2" charset="2"/>
              <a:buChar char="v"/>
            </a:pPr>
            <a:r>
              <a:rPr lang="en-US" sz="2200" dirty="0"/>
              <a:t>Plastic BDMs made from feedstocks that are biobased, derived from fossil fuels, or a blend of the two</a:t>
            </a:r>
          </a:p>
          <a:p>
            <a:pPr marL="457200" lvl="0" indent="-457200" algn="l">
              <a:buClr>
                <a:srgbClr val="FF0000"/>
              </a:buClr>
              <a:buFont typeface="Wingdings" panose="05000000000000000000" pitchFamily="2" charset="2"/>
              <a:buChar char="v"/>
            </a:pPr>
            <a:r>
              <a:rPr lang="en-US" sz="2200" dirty="0"/>
              <a:t>Biobased polymers divided into three categories:</a:t>
            </a:r>
            <a:r>
              <a:rPr lang="en-US" sz="2000" dirty="0"/>
              <a:t> </a:t>
            </a:r>
          </a:p>
          <a:p>
            <a:pPr marL="690562" algn="l">
              <a:buClr>
                <a:srgbClr val="FF0000"/>
              </a:buClr>
            </a:pPr>
            <a:endParaRPr lang="en-US" sz="3200" dirty="0">
              <a:solidFill>
                <a:srgbClr val="002060"/>
              </a:solidFill>
            </a:endParaRPr>
          </a:p>
        </p:txBody>
      </p:sp>
      <p:graphicFrame>
        <p:nvGraphicFramePr>
          <p:cNvPr id="2" name="Table 1">
            <a:extLst>
              <a:ext uri="{FF2B5EF4-FFF2-40B4-BE49-F238E27FC236}">
                <a16:creationId xmlns:a16="http://schemas.microsoft.com/office/drawing/2014/main" id="{98CEF3FA-A797-455D-B0F3-B361031AA4F5}"/>
              </a:ext>
            </a:extLst>
          </p:cNvPr>
          <p:cNvGraphicFramePr>
            <a:graphicFrameLocks noGrp="1"/>
          </p:cNvGraphicFramePr>
          <p:nvPr>
            <p:extLst>
              <p:ext uri="{D42A27DB-BD31-4B8C-83A1-F6EECF244321}">
                <p14:modId xmlns:p14="http://schemas.microsoft.com/office/powerpoint/2010/main" val="3277478357"/>
              </p:ext>
            </p:extLst>
          </p:nvPr>
        </p:nvGraphicFramePr>
        <p:xfrm>
          <a:off x="831500" y="1950635"/>
          <a:ext cx="7758318" cy="3512702"/>
        </p:xfrm>
        <a:graphic>
          <a:graphicData uri="http://schemas.openxmlformats.org/drawingml/2006/table">
            <a:tbl>
              <a:tblPr firstRow="1" bandRow="1">
                <a:tableStyleId>{5C22544A-7EE6-4342-B048-85BDC9FD1C3A}</a:tableStyleId>
              </a:tblPr>
              <a:tblGrid>
                <a:gridCol w="2586106">
                  <a:extLst>
                    <a:ext uri="{9D8B030D-6E8A-4147-A177-3AD203B41FA5}">
                      <a16:colId xmlns:a16="http://schemas.microsoft.com/office/drawing/2014/main" val="3341050151"/>
                    </a:ext>
                  </a:extLst>
                </a:gridCol>
                <a:gridCol w="2586106">
                  <a:extLst>
                    <a:ext uri="{9D8B030D-6E8A-4147-A177-3AD203B41FA5}">
                      <a16:colId xmlns:a16="http://schemas.microsoft.com/office/drawing/2014/main" val="26547199"/>
                    </a:ext>
                  </a:extLst>
                </a:gridCol>
                <a:gridCol w="2586106">
                  <a:extLst>
                    <a:ext uri="{9D8B030D-6E8A-4147-A177-3AD203B41FA5}">
                      <a16:colId xmlns:a16="http://schemas.microsoft.com/office/drawing/2014/main" val="3367788542"/>
                    </a:ext>
                  </a:extLst>
                </a:gridCol>
              </a:tblGrid>
              <a:tr h="792565">
                <a:tc>
                  <a:txBody>
                    <a:bodyPr/>
                    <a:lstStyle/>
                    <a:p>
                      <a:pPr algn="ctr"/>
                      <a:r>
                        <a:rPr lang="en-US" dirty="0">
                          <a:solidFill>
                            <a:schemeClr val="bg1"/>
                          </a:solidFill>
                        </a:rPr>
                        <a:t>Extracted from natural materials</a:t>
                      </a:r>
                    </a:p>
                  </a:txBody>
                  <a:tcPr/>
                </a:tc>
                <a:tc>
                  <a:txBody>
                    <a:bodyPr/>
                    <a:lstStyle/>
                    <a:p>
                      <a:pPr algn="ctr"/>
                      <a:r>
                        <a:rPr lang="en-US" sz="1800" dirty="0">
                          <a:solidFill>
                            <a:schemeClr val="bg1"/>
                          </a:solidFill>
                        </a:rPr>
                        <a:t>Produced by chemical synthesis </a:t>
                      </a:r>
                      <a:endParaRPr lang="en-US" dirty="0">
                        <a:solidFill>
                          <a:schemeClr val="bg1"/>
                        </a:solidFill>
                      </a:endParaRPr>
                    </a:p>
                  </a:txBody>
                  <a:tcPr/>
                </a:tc>
                <a:tc>
                  <a:txBody>
                    <a:bodyPr/>
                    <a:lstStyle/>
                    <a:p>
                      <a:pPr algn="ctr"/>
                      <a:r>
                        <a:rPr lang="en-US" sz="1800" dirty="0">
                          <a:solidFill>
                            <a:schemeClr val="bg1"/>
                          </a:solidFill>
                        </a:rPr>
                        <a:t>Produced by microorganisms</a:t>
                      </a:r>
                      <a:endParaRPr lang="en-US" dirty="0">
                        <a:solidFill>
                          <a:schemeClr val="bg1"/>
                        </a:solidFill>
                      </a:endParaRPr>
                    </a:p>
                  </a:txBody>
                  <a:tcPr/>
                </a:tc>
                <a:extLst>
                  <a:ext uri="{0D108BD9-81ED-4DB2-BD59-A6C34878D82A}">
                    <a16:rowId xmlns:a16="http://schemas.microsoft.com/office/drawing/2014/main" val="590215394"/>
                  </a:ext>
                </a:extLst>
              </a:tr>
              <a:tr h="1257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starch, thermoplastic starch (</a:t>
                      </a:r>
                      <a:r>
                        <a:rPr lang="en-US" sz="1800" b="1" dirty="0">
                          <a:solidFill>
                            <a:srgbClr val="FF0000"/>
                          </a:solidFill>
                        </a:rPr>
                        <a:t>TPS</a:t>
                      </a:r>
                      <a:r>
                        <a:rPr lang="en-US" sz="1800" dirty="0"/>
                        <a:t>), and cellulose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synthetic polymerization of lactic acid into polylactic acid (</a:t>
                      </a:r>
                      <a:r>
                        <a:rPr lang="en-US" sz="1800" b="1" dirty="0">
                          <a:solidFill>
                            <a:srgbClr val="FF0000"/>
                          </a:solidFill>
                        </a:rPr>
                        <a:t>PLA</a:t>
                      </a:r>
                      <a:r>
                        <a:rPr lang="en-US" sz="18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polyhydroxyalkanoates</a:t>
                      </a:r>
                      <a:r>
                        <a:rPr lang="en-US" sz="1800" dirty="0"/>
                        <a:t> (</a:t>
                      </a:r>
                      <a:r>
                        <a:rPr lang="en-US" sz="1800" b="1" dirty="0">
                          <a:solidFill>
                            <a:srgbClr val="FF0000"/>
                          </a:solidFill>
                        </a:rPr>
                        <a:t>PHA</a:t>
                      </a:r>
                      <a:r>
                        <a:rPr lang="en-US" sz="1800" dirty="0"/>
                        <a:t>) </a:t>
                      </a:r>
                    </a:p>
                  </a:txBody>
                  <a:tcPr/>
                </a:tc>
                <a:extLst>
                  <a:ext uri="{0D108BD9-81ED-4DB2-BD59-A6C34878D82A}">
                    <a16:rowId xmlns:a16="http://schemas.microsoft.com/office/drawing/2014/main" val="99737540"/>
                  </a:ext>
                </a:extLst>
              </a:tr>
              <a:tr h="1257097">
                <a:tc>
                  <a:txBody>
                    <a:bodyPr/>
                    <a:lstStyle/>
                    <a:p>
                      <a:pPr algn="ctr"/>
                      <a:r>
                        <a:rPr lang="en-US" sz="1800" dirty="0"/>
                        <a:t>TPS processed from high-amylose starch, cheaper than other starch feedstocks</a:t>
                      </a:r>
                      <a:endParaRPr lang="en-US" dirty="0"/>
                    </a:p>
                  </a:txBody>
                  <a:tcPr/>
                </a:tc>
                <a:tc>
                  <a:txBody>
                    <a:bodyPr/>
                    <a:lstStyle/>
                    <a:p>
                      <a:pPr algn="ctr"/>
                      <a:r>
                        <a:rPr lang="en-US" sz="1800" dirty="0"/>
                        <a:t>PLA produced relatively inexpensively compared to other biobased biopolymers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Poly(hydroxybutyrate) (PHB) and poly(</a:t>
                      </a:r>
                      <a:r>
                        <a:rPr lang="en-US" sz="1800" dirty="0" err="1"/>
                        <a:t>hydroxyvalerate</a:t>
                      </a:r>
                      <a:r>
                        <a:rPr lang="en-US" sz="1800" dirty="0"/>
                        <a:t>) (PHV) most important commercial PHAs</a:t>
                      </a:r>
                    </a:p>
                  </a:txBody>
                  <a:tcPr/>
                </a:tc>
                <a:extLst>
                  <a:ext uri="{0D108BD9-81ED-4DB2-BD59-A6C34878D82A}">
                    <a16:rowId xmlns:a16="http://schemas.microsoft.com/office/drawing/2014/main" val="2045035989"/>
                  </a:ext>
                </a:extLst>
              </a:tr>
            </a:tbl>
          </a:graphicData>
        </a:graphic>
      </p:graphicFrame>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384146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F2B5EA2C-7359-4276-8B89-77C84300D82E}"/>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Feedstock Considerations</a:t>
            </a:r>
          </a:p>
        </p:txBody>
      </p:sp>
      <p:sp>
        <p:nvSpPr>
          <p:cNvPr id="11" name="Subtitle 2">
            <a:extLst>
              <a:ext uri="{FF2B5EF4-FFF2-40B4-BE49-F238E27FC236}">
                <a16:creationId xmlns:a16="http://schemas.microsoft.com/office/drawing/2014/main" id="{C0F2E4CA-4C14-4203-A54E-DEFECFD6DB7C}"/>
              </a:ext>
            </a:extLst>
          </p:cNvPr>
          <p:cNvSpPr txBox="1">
            <a:spLocks/>
          </p:cNvSpPr>
          <p:nvPr/>
        </p:nvSpPr>
        <p:spPr>
          <a:xfrm>
            <a:off x="308344" y="988823"/>
            <a:ext cx="8591107" cy="465265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sz="2400" dirty="0"/>
              <a:t>Percent biobased content not an indicator of biodegradation: PLA requires high temperature for biodegradation</a:t>
            </a:r>
            <a:br>
              <a:rPr lang="en-US" dirty="0"/>
            </a:br>
            <a:endParaRPr lang="en-US" dirty="0"/>
          </a:p>
          <a:p>
            <a:pPr marL="342900" lvl="0" indent="-342900" algn="l">
              <a:buClr>
                <a:srgbClr val="C00000"/>
              </a:buClr>
              <a:buFont typeface="Wingdings" panose="05000000000000000000" pitchFamily="2" charset="2"/>
              <a:buChar char="v"/>
            </a:pPr>
            <a:r>
              <a:rPr lang="en-US" dirty="0"/>
              <a:t>Manufacturing plastic mulch (including BDMs) involves the addition of plasticizers, fillers (e.g., CaCO</a:t>
            </a:r>
            <a:r>
              <a:rPr lang="en-US" baseline="-25000" dirty="0"/>
              <a:t>3</a:t>
            </a:r>
            <a:r>
              <a:rPr lang="en-US" dirty="0"/>
              <a:t>), lubricants, nucleating agents, stabilizers and colorants/dyes</a:t>
            </a:r>
            <a:br>
              <a:rPr lang="en-US" dirty="0"/>
            </a:br>
            <a:endParaRPr lang="en-US" dirty="0"/>
          </a:p>
          <a:p>
            <a:pPr marL="342900" lvl="0" indent="-342900" algn="l">
              <a:buClr>
                <a:srgbClr val="C00000"/>
              </a:buClr>
              <a:buFont typeface="Wingdings" panose="05000000000000000000" pitchFamily="2" charset="2"/>
              <a:buChar char="v"/>
            </a:pPr>
            <a:r>
              <a:rPr lang="en-US" dirty="0"/>
              <a:t>The additives used in commercial plastic BDMs may or may not be produced from GMOs</a:t>
            </a:r>
            <a:br>
              <a:rPr lang="en-US" dirty="0"/>
            </a:br>
            <a:endParaRPr lang="en-US" dirty="0"/>
          </a:p>
          <a:p>
            <a:pPr marL="342900" lvl="0" indent="-342900" algn="l">
              <a:buClr>
                <a:srgbClr val="C00000"/>
              </a:buClr>
              <a:buFont typeface="Wingdings" panose="05000000000000000000" pitchFamily="2" charset="2"/>
              <a:buChar char="v"/>
            </a:pPr>
            <a:r>
              <a:rPr lang="en-US" dirty="0"/>
              <a:t>Most commercially available PLA and PHA are produced through fermentation using GM yeast and bacteria for increased productivity</a:t>
            </a:r>
            <a:br>
              <a:rPr lang="en-US" dirty="0"/>
            </a:br>
            <a:endParaRPr lang="en-US" dirty="0"/>
          </a:p>
          <a:p>
            <a:pPr marL="342900" lvl="0" indent="-342900" algn="l">
              <a:buClr>
                <a:srgbClr val="C00000"/>
              </a:buClr>
              <a:buFont typeface="Wingdings" panose="05000000000000000000" pitchFamily="2" charset="2"/>
              <a:buChar char="v"/>
            </a:pPr>
            <a:r>
              <a:rPr lang="en-US" dirty="0"/>
              <a:t>Biobased mulches are not tested for the presence of GMOs: DNA degraded following fermentation and processing and not discernable using tests</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06435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9F2B22AE-043F-4AB0-904D-5B49B3399C00}"/>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Standards for Biodegradation</a:t>
            </a:r>
          </a:p>
        </p:txBody>
      </p:sp>
      <p:sp>
        <p:nvSpPr>
          <p:cNvPr id="11" name="Subtitle 2">
            <a:extLst>
              <a:ext uri="{FF2B5EF4-FFF2-40B4-BE49-F238E27FC236}">
                <a16:creationId xmlns:a16="http://schemas.microsoft.com/office/drawing/2014/main" id="{CDD09BA9-10A2-453E-BABA-5D699B5DDB4E}"/>
              </a:ext>
            </a:extLst>
          </p:cNvPr>
          <p:cNvSpPr txBox="1">
            <a:spLocks/>
          </p:cNvSpPr>
          <p:nvPr/>
        </p:nvSpPr>
        <p:spPr>
          <a:xfrm>
            <a:off x="308344" y="1030648"/>
            <a:ext cx="8591107" cy="451166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dirty="0"/>
              <a:t>Intended to ensure BDM quality and integrity in agriculture</a:t>
            </a:r>
            <a:br>
              <a:rPr lang="en-US" dirty="0"/>
            </a:br>
            <a:endParaRPr lang="en-US" dirty="0"/>
          </a:p>
          <a:p>
            <a:pPr marL="342900" lvl="0" indent="-342900" algn="l">
              <a:buClr>
                <a:srgbClr val="FF0000"/>
              </a:buClr>
              <a:buFont typeface="Wingdings" panose="05000000000000000000" pitchFamily="2" charset="2"/>
              <a:buChar char="v"/>
            </a:pPr>
            <a:r>
              <a:rPr lang="en-US" dirty="0"/>
              <a:t>Exclude materials that claim to be biodegradable but are not fully metabolized by microbes, which results in plastic fragments in soils, causing pollution</a:t>
            </a:r>
            <a:br>
              <a:rPr lang="en-US" dirty="0"/>
            </a:br>
            <a:endParaRPr lang="en-US" dirty="0"/>
          </a:p>
          <a:p>
            <a:pPr marL="342900" lvl="0" indent="-342900" algn="l">
              <a:buClr>
                <a:srgbClr val="FF0000"/>
              </a:buClr>
              <a:buFont typeface="Wingdings" panose="05000000000000000000" pitchFamily="2" charset="2"/>
              <a:buChar char="v"/>
            </a:pPr>
            <a:r>
              <a:rPr lang="en-US" dirty="0"/>
              <a:t>Composting standard the first critical test of biodegradability, if BDM is not compostable, it will likely not biodegrade under field conditions</a:t>
            </a:r>
            <a:br>
              <a:rPr lang="en-US" dirty="0"/>
            </a:br>
            <a:endParaRPr lang="en-US" dirty="0"/>
          </a:p>
          <a:p>
            <a:pPr marL="342900" lvl="0" indent="-342900" algn="l">
              <a:buClr>
                <a:srgbClr val="FF0000"/>
              </a:buClr>
              <a:buFont typeface="Wingdings" panose="05000000000000000000" pitchFamily="2" charset="2"/>
              <a:buChar char="v"/>
            </a:pPr>
            <a:r>
              <a:rPr lang="en-US" dirty="0"/>
              <a:t>Standards do not guarantee a particular degree of performance in the field, as this depends on production system (crop, climate, soils, etc.), and mulch formulation and thickness</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34649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0F3619D1-8F4B-4A3E-8425-805C72CAA323}"/>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BDM Standards</a:t>
            </a:r>
          </a:p>
        </p:txBody>
      </p:sp>
      <p:graphicFrame>
        <p:nvGraphicFramePr>
          <p:cNvPr id="11" name="Table 10">
            <a:extLst>
              <a:ext uri="{FF2B5EF4-FFF2-40B4-BE49-F238E27FC236}">
                <a16:creationId xmlns:a16="http://schemas.microsoft.com/office/drawing/2014/main" id="{D9130EC1-8513-4611-B0AA-9784DB5E1468}"/>
              </a:ext>
            </a:extLst>
          </p:cNvPr>
          <p:cNvGraphicFramePr>
            <a:graphicFrameLocks noGrp="1"/>
          </p:cNvGraphicFramePr>
          <p:nvPr>
            <p:extLst>
              <p:ext uri="{D42A27DB-BD31-4B8C-83A1-F6EECF244321}">
                <p14:modId xmlns:p14="http://schemas.microsoft.com/office/powerpoint/2010/main" val="1784474068"/>
              </p:ext>
            </p:extLst>
          </p:nvPr>
        </p:nvGraphicFramePr>
        <p:xfrm>
          <a:off x="106326" y="687853"/>
          <a:ext cx="8963241" cy="4939720"/>
        </p:xfrm>
        <a:graphic>
          <a:graphicData uri="http://schemas.openxmlformats.org/drawingml/2006/table">
            <a:tbl>
              <a:tblPr firstRow="1" firstCol="1" bandRow="1">
                <a:tableStyleId>{93296810-A885-4BE3-A3E7-6D5BEEA58F35}</a:tableStyleId>
              </a:tblPr>
              <a:tblGrid>
                <a:gridCol w="2606894">
                  <a:extLst>
                    <a:ext uri="{9D8B030D-6E8A-4147-A177-3AD203B41FA5}">
                      <a16:colId xmlns:a16="http://schemas.microsoft.com/office/drawing/2014/main" val="20000"/>
                    </a:ext>
                  </a:extLst>
                </a:gridCol>
                <a:gridCol w="3114274">
                  <a:extLst>
                    <a:ext uri="{9D8B030D-6E8A-4147-A177-3AD203B41FA5}">
                      <a16:colId xmlns:a16="http://schemas.microsoft.com/office/drawing/2014/main" val="20001"/>
                    </a:ext>
                  </a:extLst>
                </a:gridCol>
                <a:gridCol w="3242073">
                  <a:extLst>
                    <a:ext uri="{9D8B030D-6E8A-4147-A177-3AD203B41FA5}">
                      <a16:colId xmlns:a16="http://schemas.microsoft.com/office/drawing/2014/main" val="20002"/>
                    </a:ext>
                  </a:extLst>
                </a:gridCol>
              </a:tblGrid>
              <a:tr h="282341">
                <a:tc>
                  <a:txBody>
                    <a:bodyPr/>
                    <a:lstStyle/>
                    <a:p>
                      <a:pPr marL="0" marR="0" algn="ctr">
                        <a:lnSpc>
                          <a:spcPct val="107000"/>
                        </a:lnSpc>
                        <a:spcBef>
                          <a:spcPts val="0"/>
                        </a:spcBef>
                        <a:spcAft>
                          <a:spcPts val="0"/>
                        </a:spcAft>
                      </a:pPr>
                      <a:r>
                        <a:rPr lang="en-US" sz="1400" dirty="0">
                          <a:effectLst/>
                        </a:rPr>
                        <a:t>Standard Organization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ctr">
                        <a:lnSpc>
                          <a:spcPct val="107000"/>
                        </a:lnSpc>
                        <a:spcBef>
                          <a:spcPts val="0"/>
                        </a:spcBef>
                        <a:spcAft>
                          <a:spcPts val="0"/>
                        </a:spcAft>
                      </a:pPr>
                      <a:r>
                        <a:rPr lang="en-US" sz="1400" dirty="0">
                          <a:effectLst/>
                        </a:rPr>
                        <a:t> Standard Name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ctr">
                        <a:lnSpc>
                          <a:spcPct val="107000"/>
                        </a:lnSpc>
                        <a:spcBef>
                          <a:spcPts val="0"/>
                        </a:spcBef>
                        <a:spcAft>
                          <a:spcPts val="0"/>
                        </a:spcAft>
                      </a:pPr>
                      <a:r>
                        <a:rPr lang="en-US" sz="1400" dirty="0">
                          <a:effectLst/>
                        </a:rPr>
                        <a:t>Comments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0"/>
                  </a:ext>
                </a:extLst>
              </a:tr>
              <a:tr h="1305828">
                <a:tc>
                  <a:txBody>
                    <a:bodyPr/>
                    <a:lstStyle/>
                    <a:p>
                      <a:pPr marL="0" marR="0" algn="l">
                        <a:lnSpc>
                          <a:spcPct val="107000"/>
                        </a:lnSpc>
                        <a:spcBef>
                          <a:spcPts val="0"/>
                        </a:spcBef>
                        <a:spcAft>
                          <a:spcPts val="0"/>
                        </a:spcAft>
                      </a:pPr>
                      <a:r>
                        <a:rPr lang="en-US" sz="1200" dirty="0">
                          <a:solidFill>
                            <a:srgbClr val="002060"/>
                          </a:solidFill>
                          <a:effectLst/>
                        </a:rPr>
                        <a:t>European Committee for Standardization (CEN)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EN 17033 </a:t>
                      </a:r>
                      <a:r>
                        <a:rPr lang="en-US" sz="1200" dirty="0">
                          <a:effectLst/>
                        </a:rPr>
                        <a:t>(2018) Plastics–Biodegradable Mulch Films for Use in Agriculture and Horticulture– Requirements and Test Methods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indent="0" algn="l">
                        <a:lnSpc>
                          <a:spcPct val="107000"/>
                        </a:lnSpc>
                        <a:spcBef>
                          <a:spcPts val="0"/>
                        </a:spcBef>
                        <a:spcAft>
                          <a:spcPts val="0"/>
                        </a:spcAft>
                      </a:pPr>
                      <a:r>
                        <a:rPr lang="en-US" sz="1200" dirty="0">
                          <a:solidFill>
                            <a:schemeClr val="tx1"/>
                          </a:solidFill>
                          <a:effectLst/>
                        </a:rPr>
                        <a:t>First international standard directly pertaining to biodegradable mulches by an international organization. Includes specifications for both biodegradable material/feedstock and biodegradable mulch product such as dimensional, mechanical and optical properties, ecotoxicity, and biodegradation. </a:t>
                      </a:r>
                    </a:p>
                  </a:txBody>
                  <a:tcPr marL="62809" marR="62809" marT="0" marB="0" anchor="ctr"/>
                </a:tc>
                <a:extLst>
                  <a:ext uri="{0D108BD9-81ED-4DB2-BD59-A6C34878D82A}">
                    <a16:rowId xmlns:a16="http://schemas.microsoft.com/office/drawing/2014/main" val="10001"/>
                  </a:ext>
                </a:extLst>
              </a:tr>
              <a:tr h="953323">
                <a:tc>
                  <a:txBody>
                    <a:bodyPr/>
                    <a:lstStyle/>
                    <a:p>
                      <a:pPr marL="0" marR="0">
                        <a:lnSpc>
                          <a:spcPct val="107000"/>
                        </a:lnSpc>
                        <a:spcBef>
                          <a:spcPts val="0"/>
                        </a:spcBef>
                        <a:spcAft>
                          <a:spcPts val="0"/>
                        </a:spcAft>
                      </a:pPr>
                      <a:r>
                        <a:rPr lang="en-US" sz="1200" dirty="0" err="1">
                          <a:solidFill>
                            <a:srgbClr val="002060"/>
                          </a:solidFill>
                          <a:effectLst/>
                        </a:rPr>
                        <a:t>Ente</a:t>
                      </a:r>
                      <a:r>
                        <a:rPr lang="en-US" sz="1200" dirty="0">
                          <a:solidFill>
                            <a:srgbClr val="002060"/>
                          </a:solidFill>
                          <a:effectLst/>
                        </a:rPr>
                        <a:t> Nazionale </a:t>
                      </a:r>
                      <a:r>
                        <a:rPr lang="en-US" sz="1200" dirty="0" err="1">
                          <a:solidFill>
                            <a:srgbClr val="002060"/>
                          </a:solidFill>
                          <a:effectLst/>
                        </a:rPr>
                        <a:t>Italiano</a:t>
                      </a:r>
                      <a:r>
                        <a:rPr lang="en-US" sz="1200" dirty="0">
                          <a:solidFill>
                            <a:srgbClr val="002060"/>
                          </a:solidFill>
                          <a:effectLst/>
                        </a:rPr>
                        <a:t> di </a:t>
                      </a:r>
                      <a:r>
                        <a:rPr lang="en-US" sz="1200" dirty="0" err="1">
                          <a:solidFill>
                            <a:srgbClr val="002060"/>
                          </a:solidFill>
                          <a:effectLst/>
                        </a:rPr>
                        <a:t>Unificazione</a:t>
                      </a:r>
                      <a:r>
                        <a:rPr lang="en-US" sz="1200" dirty="0">
                          <a:solidFill>
                            <a:srgbClr val="002060"/>
                          </a:solidFill>
                          <a:effectLst/>
                        </a:rPr>
                        <a:t> (UNI)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UNI 11495 </a:t>
                      </a:r>
                      <a:r>
                        <a:rPr lang="en-US" sz="1200" dirty="0">
                          <a:effectLst/>
                        </a:rPr>
                        <a:t>(2013) Biodegradable Thermoplastic Materials for Use in Agriculture and Horticulture - Mulching Films - Requirements and Test Methods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solidFill>
                            <a:schemeClr val="tx1"/>
                          </a:solidFill>
                          <a:effectLst/>
                        </a:rPr>
                        <a:t>Italian standard pertaining to biodegradable mulches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3"/>
                  </a:ext>
                </a:extLst>
              </a:tr>
              <a:tr h="1115351">
                <a:tc>
                  <a:txBody>
                    <a:bodyPr/>
                    <a:lstStyle/>
                    <a:p>
                      <a:pPr marL="0" marR="0">
                        <a:lnSpc>
                          <a:spcPct val="107000"/>
                        </a:lnSpc>
                        <a:spcBef>
                          <a:spcPts val="0"/>
                        </a:spcBef>
                        <a:spcAft>
                          <a:spcPts val="0"/>
                        </a:spcAft>
                      </a:pPr>
                      <a:r>
                        <a:rPr lang="en-US" sz="1200" dirty="0">
                          <a:solidFill>
                            <a:srgbClr val="002060"/>
                          </a:solidFill>
                          <a:effectLst/>
                        </a:rPr>
                        <a:t>ASTM, International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ASTM D6400 </a:t>
                      </a:r>
                      <a:r>
                        <a:rPr lang="en-US" sz="1200" dirty="0">
                          <a:effectLst/>
                        </a:rPr>
                        <a:t>(2012) Standard Specification for Labeling of Plastics Designed to be Aerobically Composted in Municipal or Industrial Facilities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effectLst/>
                        </a:rPr>
                        <a:t>Pertains directly to biodegradation under industrial composting conditions, and is often misrepresented</a:t>
                      </a:r>
                      <a:r>
                        <a:rPr lang="en-US" sz="1200" baseline="300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4"/>
                  </a:ext>
                </a:extLst>
              </a:tr>
              <a:tr h="596573">
                <a:tc>
                  <a:txBody>
                    <a:bodyPr/>
                    <a:lstStyle/>
                    <a:p>
                      <a:pPr marL="0" marR="0">
                        <a:lnSpc>
                          <a:spcPct val="107000"/>
                        </a:lnSpc>
                        <a:spcBef>
                          <a:spcPts val="0"/>
                        </a:spcBef>
                        <a:spcAft>
                          <a:spcPts val="0"/>
                        </a:spcAft>
                      </a:pPr>
                      <a:r>
                        <a:rPr lang="en-US" sz="1200" dirty="0">
                          <a:solidFill>
                            <a:srgbClr val="002060"/>
                          </a:solidFill>
                          <a:effectLst/>
                        </a:rPr>
                        <a:t>TUV Austria (formerly </a:t>
                      </a:r>
                      <a:r>
                        <a:rPr lang="en-US" sz="1200" dirty="0" err="1">
                          <a:solidFill>
                            <a:srgbClr val="002060"/>
                          </a:solidFill>
                          <a:effectLst/>
                        </a:rPr>
                        <a:t>Vincotte</a:t>
                      </a:r>
                      <a:r>
                        <a:rPr lang="en-US" sz="1200" dirty="0">
                          <a:solidFill>
                            <a:srgbClr val="002060"/>
                          </a:solidFill>
                          <a:effectLst/>
                        </a:rPr>
                        <a:t>)</a:t>
                      </a:r>
                      <a:r>
                        <a:rPr lang="en-US" sz="1200" baseline="30000" dirty="0">
                          <a:solidFill>
                            <a:srgbClr val="002060"/>
                          </a:solidFill>
                          <a:effectLst/>
                        </a:rPr>
                        <a:t>2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OK Biodegradable SOIL </a:t>
                      </a:r>
                      <a:r>
                        <a:rPr lang="en-US" sz="1200" dirty="0">
                          <a:effectLst/>
                        </a:rPr>
                        <a:t>(label)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effectLst/>
                        </a:rPr>
                        <a:t>Certifies that plastic materials will biodegrade fully and will not promote ecotoxicity in the soil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5"/>
                  </a:ext>
                </a:extLst>
              </a:tr>
              <a:tr h="238628">
                <a:tc gridSpan="3">
                  <a:txBody>
                    <a:bodyPr/>
                    <a:lstStyle/>
                    <a:p>
                      <a:pPr marL="0" marR="0">
                        <a:lnSpc>
                          <a:spcPct val="107000"/>
                        </a:lnSpc>
                        <a:spcBef>
                          <a:spcPts val="0"/>
                        </a:spcBef>
                        <a:spcAft>
                          <a:spcPts val="0"/>
                        </a:spcAft>
                      </a:pPr>
                      <a:r>
                        <a:rPr lang="en-US" sz="1000" baseline="30000" dirty="0">
                          <a:solidFill>
                            <a:schemeClr val="tx1"/>
                          </a:solidFill>
                          <a:effectLst/>
                        </a:rPr>
                        <a:t>1 </a:t>
                      </a:r>
                      <a:r>
                        <a:rPr lang="en-US" sz="1000" b="0" dirty="0">
                          <a:solidFill>
                            <a:schemeClr val="tx1"/>
                          </a:solidFill>
                          <a:effectLst/>
                        </a:rPr>
                        <a:t>ISO (International Organization for Standardization) has equivalent standards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C5E0B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97715">
                <a:tc gridSpan="3">
                  <a:txBody>
                    <a:bodyPr/>
                    <a:lstStyle/>
                    <a:p>
                      <a:pPr marL="0" marR="0">
                        <a:lnSpc>
                          <a:spcPct val="107000"/>
                        </a:lnSpc>
                        <a:spcBef>
                          <a:spcPts val="0"/>
                        </a:spcBef>
                        <a:spcAft>
                          <a:spcPts val="0"/>
                        </a:spcAft>
                      </a:pPr>
                      <a:r>
                        <a:rPr lang="en-US" sz="1000" baseline="30000" dirty="0">
                          <a:solidFill>
                            <a:schemeClr val="tx1"/>
                          </a:solidFill>
                          <a:effectLst/>
                        </a:rPr>
                        <a:t> 2</a:t>
                      </a:r>
                      <a:r>
                        <a:rPr lang="en-US" sz="1000" dirty="0">
                          <a:solidFill>
                            <a:schemeClr val="tx1"/>
                          </a:solidFill>
                          <a:effectLst/>
                        </a:rPr>
                        <a:t> </a:t>
                      </a:r>
                      <a:r>
                        <a:rPr lang="en-US" sz="1000" b="0" dirty="0">
                          <a:solidFill>
                            <a:schemeClr val="tx1"/>
                          </a:solidFill>
                          <a:effectLst/>
                        </a:rPr>
                        <a:t>TUV Austria is not a standards organization but is a certification body authorized by European Bioplastics, an association representing the interest of the European bioplastics industry.</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C5E0B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Rectangle 1"/>
          <p:cNvSpPr/>
          <p:nvPr/>
        </p:nvSpPr>
        <p:spPr>
          <a:xfrm>
            <a:off x="6724308" y="5666969"/>
            <a:ext cx="2326278" cy="246221"/>
          </a:xfrm>
          <a:prstGeom prst="rect">
            <a:avLst/>
          </a:prstGeom>
          <a:solidFill>
            <a:schemeClr val="bg1"/>
          </a:solidFill>
          <a:ln>
            <a:solidFill>
              <a:schemeClr val="tx1"/>
            </a:solidFill>
          </a:ln>
        </p:spPr>
        <p:txBody>
          <a:bodyPr wrap="none">
            <a:spAutoFit/>
          </a:bodyPr>
          <a:lstStyle/>
          <a:p>
            <a:r>
              <a:rPr lang="en-US" sz="1000" b="1" dirty="0"/>
              <a:t>Source: </a:t>
            </a:r>
            <a:r>
              <a:rPr lang="en-US" sz="1000" dirty="0"/>
              <a:t>Dentzman and Hayes (2019)</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2020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E553C255-F2A2-43C9-809A-5C876B2EE334}"/>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BDM Standards</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3" name="Subtitle 2">
            <a:extLst>
              <a:ext uri="{FF2B5EF4-FFF2-40B4-BE49-F238E27FC236}">
                <a16:creationId xmlns:a16="http://schemas.microsoft.com/office/drawing/2014/main" id="{08CFDC5A-63A9-4ECC-B7A6-4D629A466EA0}"/>
              </a:ext>
            </a:extLst>
          </p:cNvPr>
          <p:cNvSpPr txBox="1">
            <a:spLocks/>
          </p:cNvSpPr>
          <p:nvPr/>
        </p:nvSpPr>
        <p:spPr>
          <a:xfrm>
            <a:off x="223284" y="741197"/>
            <a:ext cx="8697432" cy="51242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sz="1600" b="1" dirty="0"/>
              <a:t>ASTM D6400 </a:t>
            </a:r>
            <a:r>
              <a:rPr lang="en-US" sz="1600" dirty="0"/>
              <a:t>tests biodegradation under industrial composting conditions (2012)</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Most commonly cited standard for BDM</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Employs standardized test method ASTM D5338:</a:t>
            </a:r>
          </a:p>
          <a:p>
            <a:pPr marL="796925" lvl="0" indent="-222250" algn="l">
              <a:buClr>
                <a:srgbClr val="C00000"/>
              </a:buClr>
              <a:buFont typeface="Courier New" panose="02070309020205020404" pitchFamily="49" charset="0"/>
              <a:buChar char="o"/>
            </a:pPr>
            <a:r>
              <a:rPr lang="en-US" sz="1600" dirty="0">
                <a:solidFill>
                  <a:schemeClr val="accent6">
                    <a:lumMod val="50000"/>
                  </a:schemeClr>
                </a:solidFill>
              </a:rPr>
              <a:t>Laboratory test that simulates industrial composting conditions: use of a compost-based medium, 58℃, etc.</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 90% conversion of C into CO</a:t>
            </a:r>
            <a:r>
              <a:rPr lang="en-US" sz="1600" baseline="-25000" dirty="0">
                <a:solidFill>
                  <a:schemeClr val="accent5">
                    <a:lumMod val="50000"/>
                  </a:schemeClr>
                </a:solidFill>
              </a:rPr>
              <a:t>2 </a:t>
            </a:r>
            <a:r>
              <a:rPr lang="en-US" sz="1600" dirty="0">
                <a:solidFill>
                  <a:schemeClr val="accent5">
                    <a:lumMod val="50000"/>
                  </a:schemeClr>
                </a:solidFill>
              </a:rPr>
              <a:t>and microbial biomass within 180 days </a:t>
            </a:r>
            <a:br>
              <a:rPr lang="en-US" sz="1600" dirty="0"/>
            </a:br>
            <a:endParaRPr lang="en-US" sz="1600" dirty="0"/>
          </a:p>
          <a:p>
            <a:pPr marL="342900" indent="-342900" algn="l">
              <a:buClr>
                <a:srgbClr val="FF0000"/>
              </a:buClr>
              <a:buFont typeface="Wingdings" panose="05000000000000000000" pitchFamily="2" charset="2"/>
              <a:buChar char="v"/>
            </a:pPr>
            <a:r>
              <a:rPr lang="en-US" sz="1600" b="1" dirty="0"/>
              <a:t>EN 17033</a:t>
            </a:r>
            <a:r>
              <a:rPr lang="en-US" sz="1600" dirty="0"/>
              <a:t> European Committee for Standardization (CEN) (Jan. 2018)</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1</a:t>
            </a:r>
            <a:r>
              <a:rPr lang="en-US" sz="1600" baseline="30000" dirty="0">
                <a:solidFill>
                  <a:schemeClr val="accent5">
                    <a:lumMod val="50000"/>
                  </a:schemeClr>
                </a:solidFill>
              </a:rPr>
              <a:t>st</a:t>
            </a:r>
            <a:r>
              <a:rPr lang="en-US" sz="1600" dirty="0">
                <a:solidFill>
                  <a:schemeClr val="accent5">
                    <a:lumMod val="50000"/>
                  </a:schemeClr>
                </a:solidFill>
              </a:rPr>
              <a:t> standard for certification of biodegradable plastic mulch films in soil</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Requirements regulated: composition; biodegradability in soil; ecotoxicity, dimensional, mechanical and optical properties; and the test procedures for each</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 90% biodegradation under aerobic conditions in natural topsoil from agricultural field or forest at 20 to 28°C within 2 years using standardized test to measure CO</a:t>
            </a:r>
            <a:r>
              <a:rPr lang="en-US" sz="1600" baseline="-25000" dirty="0">
                <a:solidFill>
                  <a:schemeClr val="accent5">
                    <a:lumMod val="50000"/>
                  </a:schemeClr>
                </a:solidFill>
              </a:rPr>
              <a:t>2</a:t>
            </a:r>
            <a:r>
              <a:rPr lang="en-US" sz="1600" dirty="0">
                <a:solidFill>
                  <a:schemeClr val="accent5">
                    <a:lumMod val="50000"/>
                  </a:schemeClr>
                </a:solidFill>
              </a:rPr>
              <a:t> evolution</a:t>
            </a:r>
            <a:br>
              <a:rPr lang="en-US" sz="1600" dirty="0">
                <a:solidFill>
                  <a:schemeClr val="accent5">
                    <a:lumMod val="50000"/>
                  </a:schemeClr>
                </a:solidFill>
              </a:rPr>
            </a:br>
            <a:endParaRPr lang="en-US" sz="1200" dirty="0">
              <a:solidFill>
                <a:schemeClr val="accent5">
                  <a:lumMod val="50000"/>
                </a:schemeClr>
              </a:solidFill>
            </a:endParaRPr>
          </a:p>
          <a:p>
            <a:pPr marL="342900" lvl="0" indent="-342900" algn="l">
              <a:buClr>
                <a:srgbClr val="FF0000"/>
              </a:buClr>
              <a:buFont typeface="Wingdings" panose="05000000000000000000" pitchFamily="2" charset="2"/>
              <a:buChar char="v"/>
            </a:pPr>
            <a:r>
              <a:rPr lang="en-US" sz="1600" dirty="0"/>
              <a:t>Why 90% biodegradation and not 100%:</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Difficult to measure portion of the plastic-derived C incorporated into microbial biomass</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Limited precision of the biodegradability lab tests</a:t>
            </a:r>
            <a:endParaRPr lang="en-US" sz="1600" dirty="0"/>
          </a:p>
        </p:txBody>
      </p:sp>
    </p:spTree>
    <p:extLst>
      <p:ext uri="{BB962C8B-B14F-4D97-AF65-F5344CB8AC3E}">
        <p14:creationId xmlns:p14="http://schemas.microsoft.com/office/powerpoint/2010/main" val="4886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fade">
                                      <p:cBhvr>
                                        <p:cTn id="7" dur="500"/>
                                        <p:tgtEl>
                                          <p:spTgt spid="1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8" end="8"/>
                                            </p:txEl>
                                          </p:spTgt>
                                        </p:tgtEl>
                                        <p:attrNameLst>
                                          <p:attrName>style.visibility</p:attrName>
                                        </p:attrNameLst>
                                      </p:cBhvr>
                                      <p:to>
                                        <p:strVal val="visible"/>
                                      </p:to>
                                    </p:set>
                                    <p:animEffect transition="in" filter="fade">
                                      <p:cBhvr>
                                        <p:cTn id="10" dur="500"/>
                                        <p:tgtEl>
                                          <p:spTgt spid="1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animEffect transition="in" filter="fade">
                                      <p:cBhvr>
                                        <p:cTn id="13" dur="500"/>
                                        <p:tgtEl>
                                          <p:spTgt spid="1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7" end="7"/>
                                            </p:txEl>
                                          </p:spTgt>
                                        </p:tgtEl>
                                        <p:attrNameLst>
                                          <p:attrName>style.visibility</p:attrName>
                                        </p:attrNameLst>
                                      </p:cBhvr>
                                      <p:to>
                                        <p:strVal val="visible"/>
                                      </p:to>
                                    </p:set>
                                    <p:animEffect transition="in" filter="fade">
                                      <p:cBhvr>
                                        <p:cTn id="16" dur="500"/>
                                        <p:tgtEl>
                                          <p:spTgt spid="1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xEl>
                                              <p:pRg st="9" end="9"/>
                                            </p:txEl>
                                          </p:spTgt>
                                        </p:tgtEl>
                                        <p:attrNameLst>
                                          <p:attrName>style.visibility</p:attrName>
                                        </p:attrNameLst>
                                      </p:cBhvr>
                                      <p:to>
                                        <p:strVal val="visible"/>
                                      </p:to>
                                    </p:set>
                                    <p:animEffect transition="in" filter="fade">
                                      <p:cBhvr>
                                        <p:cTn id="21" dur="500"/>
                                        <p:tgtEl>
                                          <p:spTgt spid="1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xEl>
                                              <p:pRg st="10" end="10"/>
                                            </p:txEl>
                                          </p:spTgt>
                                        </p:tgtEl>
                                        <p:attrNameLst>
                                          <p:attrName>style.visibility</p:attrName>
                                        </p:attrNameLst>
                                      </p:cBhvr>
                                      <p:to>
                                        <p:strVal val="visible"/>
                                      </p:to>
                                    </p:set>
                                    <p:animEffect transition="in" filter="fade">
                                      <p:cBhvr>
                                        <p:cTn id="24" dur="500"/>
                                        <p:tgtEl>
                                          <p:spTgt spid="1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xEl>
                                              <p:pRg st="11" end="11"/>
                                            </p:txEl>
                                          </p:spTgt>
                                        </p:tgtEl>
                                        <p:attrNameLst>
                                          <p:attrName>style.visibility</p:attrName>
                                        </p:attrNameLst>
                                      </p:cBhvr>
                                      <p:to>
                                        <p:strVal val="visible"/>
                                      </p:to>
                                    </p:set>
                                    <p:animEffect transition="in" filter="fade">
                                      <p:cBhvr>
                                        <p:cTn id="27"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EE7AD946-FD4F-40E9-AD1F-81B41E8AA038}"/>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Oxo- and Photo-degradable</a:t>
            </a:r>
          </a:p>
        </p:txBody>
      </p:sp>
      <p:sp>
        <p:nvSpPr>
          <p:cNvPr id="11" name="Subtitle 2">
            <a:extLst>
              <a:ext uri="{FF2B5EF4-FFF2-40B4-BE49-F238E27FC236}">
                <a16:creationId xmlns:a16="http://schemas.microsoft.com/office/drawing/2014/main" id="{CB9BC081-404E-49B2-AAA3-39AC7272D8D5}"/>
              </a:ext>
            </a:extLst>
          </p:cNvPr>
          <p:cNvSpPr txBox="1">
            <a:spLocks/>
          </p:cNvSpPr>
          <p:nvPr/>
        </p:nvSpPr>
        <p:spPr>
          <a:xfrm>
            <a:off x="148859" y="926473"/>
            <a:ext cx="8591107" cy="47734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00000"/>
              </a:lnSpc>
              <a:buClr>
                <a:srgbClr val="FF0000"/>
              </a:buClr>
              <a:buFont typeface="Wingdings" panose="05000000000000000000" pitchFamily="2" charset="2"/>
              <a:buChar char="v"/>
            </a:pPr>
            <a:r>
              <a:rPr lang="en-US" dirty="0"/>
              <a:t>Oxo and photo-degradable plastic made with conventional plastic: HDPE, LDPE, PP, PS, PET or PVC</a:t>
            </a:r>
          </a:p>
          <a:p>
            <a:pPr marL="342900" lvl="0" indent="-342900" algn="l">
              <a:lnSpc>
                <a:spcPct val="100000"/>
              </a:lnSpc>
              <a:buClr>
                <a:srgbClr val="FF0000"/>
              </a:buClr>
              <a:buFont typeface="Wingdings" panose="05000000000000000000" pitchFamily="2" charset="2"/>
              <a:buChar char="v"/>
            </a:pPr>
            <a:r>
              <a:rPr lang="en-US" dirty="0"/>
              <a:t>Includes additives that cause the material to become brittle and break apart into fragments when exposed to UV light, heat and/or oxygen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601"/>
          <a:stretch/>
        </p:blipFill>
        <p:spPr>
          <a:xfrm>
            <a:off x="5410827" y="2809860"/>
            <a:ext cx="3370523" cy="2866126"/>
          </a:xfrm>
          <a:prstGeom prst="rect">
            <a:avLst/>
          </a:prstGeom>
        </p:spPr>
      </p:pic>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3" name="TextBox 2">
            <a:extLst>
              <a:ext uri="{FF2B5EF4-FFF2-40B4-BE49-F238E27FC236}">
                <a16:creationId xmlns:a16="http://schemas.microsoft.com/office/drawing/2014/main" id="{B87B94E1-70E7-45E8-87CF-44EB88383909}"/>
              </a:ext>
            </a:extLst>
          </p:cNvPr>
          <p:cNvSpPr txBox="1"/>
          <p:nvPr/>
        </p:nvSpPr>
        <p:spPr>
          <a:xfrm>
            <a:off x="148859" y="3024554"/>
            <a:ext cx="5337541" cy="2585323"/>
          </a:xfrm>
          <a:prstGeom prst="rect">
            <a:avLst/>
          </a:prstGeom>
          <a:noFill/>
        </p:spPr>
        <p:txBody>
          <a:bodyPr wrap="square" rtlCol="0">
            <a:spAutoFit/>
          </a:bodyPr>
          <a:lstStyle/>
          <a:p>
            <a:pPr marL="393700" indent="-393700">
              <a:buClr>
                <a:srgbClr val="FF0000"/>
              </a:buClr>
              <a:buSzPct val="100000"/>
              <a:buFont typeface="Wingdings" panose="05000000000000000000" pitchFamily="2" charset="2"/>
              <a:buChar char="v"/>
            </a:pPr>
            <a:r>
              <a:rPr lang="en-US" sz="2400" dirty="0"/>
              <a:t>EU to prohibit single-use plastic products and products made from oxo-degradable plastic (European Parliament Directive 2019/904 Article 5, passed 5 June 2019 to take effect July 2021)</a:t>
            </a:r>
          </a:p>
          <a:p>
            <a:endParaRPr lang="en-US" dirty="0"/>
          </a:p>
        </p:txBody>
      </p:sp>
    </p:spTree>
    <p:extLst>
      <p:ext uri="{BB962C8B-B14F-4D97-AF65-F5344CB8AC3E}">
        <p14:creationId xmlns:p14="http://schemas.microsoft.com/office/powerpoint/2010/main" val="2401126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106&quot;&gt;&lt;property id=&quot;20148&quot; value=&quot;5&quot;/&gt;&lt;property id=&quot;20300&quot; value=&quot;Slide 10&quot;/&gt;&lt;property id=&quot;20307&quot; value=&quot;266&quot;/&gt;&lt;/object&gt;&lt;object type=&quot;3&quot; unique_id=&quot;10107&quot;&gt;&lt;property id=&quot;20148&quot; value=&quot;5&quot;/&gt;&lt;property id=&quot;20300&quot; value=&quot;Slide 3&quot;/&gt;&lt;property id=&quot;20307&quot; value=&quot;267&quot;/&gt;&lt;/object&gt;&lt;object type=&quot;3&quot; unique_id=&quot;10109&quot;&gt;&lt;property id=&quot;20148&quot; value=&quot;5&quot;/&gt;&lt;property id=&quot;20300&quot; value=&quot;Slide 9&quot;/&gt;&lt;property id=&quot;20307&quot; value=&quot;265&quot;/&gt;&lt;/object&gt;&lt;object type=&quot;3&quot; unique_id=&quot;10110&quot;&gt;&lt;property id=&quot;20148&quot; value=&quot;5&quot;/&gt;&lt;property id=&quot;20300&quot; value=&quot;Slide 8&quot;/&gt;&lt;property id=&quot;20307&quot; value=&quot;264&quot;/&gt;&lt;/object&gt;&lt;object type=&quot;3&quot; unique_id=&quot;10267&quot;&gt;&lt;property id=&quot;20148&quot; value=&quot;5&quot;/&gt;&lt;property id=&quot;20300&quot; value=&quot;Slide 5&quot;/&gt;&lt;property id=&quot;20307&quot; value=&quot;269&quot;/&gt;&lt;/object&gt;&lt;object type=&quot;3&quot; unique_id=&quot;26996&quot;&gt;&lt;property id=&quot;20148&quot; value=&quot;5&quot;/&gt;&lt;property id=&quot;20300&quot; value=&quot;Slide 7&quot;/&gt;&lt;property id=&quot;20307&quot; value=&quot;271&quot;/&gt;&lt;/object&gt;&lt;object type=&quot;3&quot; unique_id=&quot;27340&quot;&gt;&lt;property id=&quot;20148&quot; value=&quot;5&quot;/&gt;&lt;property id=&quot;20300&quot; value=&quot;Slide 2&quot;/&gt;&lt;property id=&quot;20307&quot; value=&quot;263&quot;/&gt;&lt;/object&gt;&lt;object type=&quot;3&quot; unique_id=&quot;27341&quot;&gt;&lt;property id=&quot;20148&quot; value=&quot;5&quot;/&gt;&lt;property id=&quot;20300&quot; value=&quot;Slide 4&quot;/&gt;&lt;property id=&quot;20307&quot; value=&quot;272&quot;/&gt;&lt;/object&gt;&lt;object type=&quot;3&quot; unique_id=&quot;27342&quot;&gt;&lt;property id=&quot;20148&quot; value=&quot;5&quot;/&gt;&lt;property id=&quot;20300&quot; value=&quot;Slide 6&quot;/&gt;&lt;property id=&quot;20307&quot; value=&quot;270&quot;/&gt;&lt;/object&gt;&lt;/object&gt;&lt;object type=&quot;8&quot; unique_id=&quot;10014&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1460</TotalTime>
  <Words>2236</Words>
  <Application>Microsoft Office PowerPoint</Application>
  <PresentationFormat>On-screen Show (4:3)</PresentationFormat>
  <Paragraphs>138</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Georgia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Huan</dc:creator>
  <cp:lastModifiedBy>Shrestha, Srijana</cp:lastModifiedBy>
  <cp:revision>145</cp:revision>
  <cp:lastPrinted>2020-01-24T22:00:38Z</cp:lastPrinted>
  <dcterms:created xsi:type="dcterms:W3CDTF">2019-11-22T20:56:08Z</dcterms:created>
  <dcterms:modified xsi:type="dcterms:W3CDTF">2021-10-22T06:10:46Z</dcterms:modified>
</cp:coreProperties>
</file>