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7" r:id="rId2"/>
    <p:sldId id="258" r:id="rId3"/>
    <p:sldId id="267" r:id="rId4"/>
    <p:sldId id="268" r:id="rId5"/>
    <p:sldId id="259" r:id="rId6"/>
    <p:sldId id="260" r:id="rId7"/>
    <p:sldId id="264" r:id="rId8"/>
    <p:sldId id="266" r:id="rId9"/>
    <p:sldId id="263" r:id="rId10"/>
    <p:sldId id="265" r:id="rId11"/>
    <p:sldId id="261" r:id="rId12"/>
    <p:sldId id="262" r:id="rId13"/>
  </p:sldIdLst>
  <p:sldSz cx="9144000" cy="6858000" type="screen4x3"/>
  <p:notesSz cx="7023100" cy="93091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etter, Lisa Wasko" initials="DLW" lastIdx="5" clrIdx="0">
    <p:extLst>
      <p:ext uri="{19B8F6BF-5375-455C-9EA6-DF929625EA0E}">
        <p15:presenceInfo xmlns:p15="http://schemas.microsoft.com/office/powerpoint/2012/main" userId="S::lisa.devetter@wsu.edu::72a468bb-cd38-49d1-815a-0ac3bfb3cf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5E0B2"/>
    <a:srgbClr val="A8D08C"/>
    <a:srgbClr val="95C6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6" autoAdjust="0"/>
    <p:restoredTop sz="94243"/>
  </p:normalViewPr>
  <p:slideViewPr>
    <p:cSldViewPr snapToGrid="0">
      <p:cViewPr varScale="1">
        <p:scale>
          <a:sx n="64" d="100"/>
          <a:sy n="64" d="100"/>
        </p:scale>
        <p:origin x="14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8276" y="1"/>
            <a:ext cx="3043238" cy="466725"/>
          </a:xfrm>
          <a:prstGeom prst="rect">
            <a:avLst/>
          </a:prstGeom>
        </p:spPr>
        <p:txBody>
          <a:bodyPr vert="horz" lIns="91431" tIns="45715" rIns="91431" bIns="45715" rtlCol="0"/>
          <a:lstStyle>
            <a:lvl1pPr algn="r">
              <a:defRPr sz="1200"/>
            </a:lvl1pPr>
          </a:lstStyle>
          <a:p>
            <a:fld id="{E1754B5A-C630-44A3-86CB-AE5BA92B321D}" type="datetimeFigureOut">
              <a:rPr lang="en-US" smtClean="0"/>
              <a:t>10/28/2020</a:t>
            </a:fld>
            <a:endParaRPr lang="en-US"/>
          </a:p>
        </p:txBody>
      </p:sp>
      <p:sp>
        <p:nvSpPr>
          <p:cNvPr id="4" name="Footer Placeholder 3"/>
          <p:cNvSpPr>
            <a:spLocks noGrp="1"/>
          </p:cNvSpPr>
          <p:nvPr>
            <p:ph type="ftr" sz="quarter" idx="2"/>
          </p:nvPr>
        </p:nvSpPr>
        <p:spPr>
          <a:xfrm>
            <a:off x="1" y="8842375"/>
            <a:ext cx="3043238"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8276" y="8842375"/>
            <a:ext cx="3043238" cy="466725"/>
          </a:xfrm>
          <a:prstGeom prst="rect">
            <a:avLst/>
          </a:prstGeom>
        </p:spPr>
        <p:txBody>
          <a:bodyPr vert="horz" lIns="91431" tIns="45715" rIns="91431" bIns="45715" rtlCol="0" anchor="b"/>
          <a:lstStyle>
            <a:lvl1pPr algn="r">
              <a:defRPr sz="1200"/>
            </a:lvl1pPr>
          </a:lstStyle>
          <a:p>
            <a:fld id="{89C6DE96-C17D-4065-BA22-15FBED400A12}" type="slidenum">
              <a:rPr lang="en-US" smtClean="0"/>
              <a:t>‹#›</a:t>
            </a:fld>
            <a:endParaRPr lang="en-US"/>
          </a:p>
        </p:txBody>
      </p:sp>
    </p:spTree>
    <p:extLst>
      <p:ext uri="{BB962C8B-B14F-4D97-AF65-F5344CB8AC3E}">
        <p14:creationId xmlns:p14="http://schemas.microsoft.com/office/powerpoint/2010/main" val="95497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68F434F8-4741-D045-94F8-A6D90911E41B}" type="datetimeFigureOut">
              <a:rPr lang="en-US" smtClean="0"/>
              <a:t>10/28/2020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001F3C80-264B-2C49-A40C-8EBD705FC967}" type="slidenum">
              <a:rPr lang="en-US" smtClean="0"/>
              <a:t>‹#›</a:t>
            </a:fld>
            <a:endParaRPr lang="en-US"/>
          </a:p>
        </p:txBody>
      </p:sp>
    </p:spTree>
    <p:extLst>
      <p:ext uri="{BB962C8B-B14F-4D97-AF65-F5344CB8AC3E}">
        <p14:creationId xmlns:p14="http://schemas.microsoft.com/office/powerpoint/2010/main" val="97358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aMjD4vbr9eA&amp;feature=youtu.b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provides information on the surface deterioration and degradation of BDMs in the field, the impact of environmental conditions, and disposal options.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a:t>
            </a:fld>
            <a:endParaRPr lang="en-US"/>
          </a:p>
        </p:txBody>
      </p:sp>
    </p:spTree>
    <p:extLst>
      <p:ext uri="{BB962C8B-B14F-4D97-AF65-F5344CB8AC3E}">
        <p14:creationId xmlns:p14="http://schemas.microsoft.com/office/powerpoint/2010/main" val="410972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graph (Fig. 5) shows the percent mulch recovery in Mount Vernon, WA using the soil quartering method after incorporation in the field. Mulch was applied once a year for 4 years (2015 - 2018). Plots were rototilled in spring after collecting samples and in fall before collecting samples. Paper BDM (</a:t>
            </a:r>
            <a:r>
              <a:rPr lang="en-US" sz="1200" kern="1200" dirty="0" err="1">
                <a:solidFill>
                  <a:schemeClr val="tx1"/>
                </a:solidFill>
                <a:effectLst/>
                <a:latin typeface="+mn-lt"/>
                <a:ea typeface="+mn-ea"/>
                <a:cs typeface="+mn-cs"/>
              </a:rPr>
              <a:t>WeedGuardPlus</a:t>
            </a:r>
            <a:r>
              <a:rPr lang="en-US" sz="1200" kern="1200" dirty="0">
                <a:solidFill>
                  <a:schemeClr val="tx1"/>
                </a:solidFill>
                <a:effectLst/>
                <a:latin typeface="+mn-lt"/>
                <a:ea typeface="+mn-ea"/>
                <a:cs typeface="+mn-cs"/>
              </a:rPr>
              <a:t>) shows complete  biodegradation each year while other plastic BDMs have different  rates of biodegradation. One year after the last soil-incorporation of BDM, recovery ranges from 10% to 30%, indicating that all of these BDMs are degrading at this field site.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10</a:t>
            </a:fld>
            <a:endParaRPr lang="en-US"/>
          </a:p>
        </p:txBody>
      </p:sp>
    </p:spTree>
    <p:extLst>
      <p:ext uri="{BB962C8B-B14F-4D97-AF65-F5344CB8AC3E}">
        <p14:creationId xmlns:p14="http://schemas.microsoft.com/office/powerpoint/2010/main" val="130752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link for the video of laying and tilling BDMs into the field, </a:t>
            </a:r>
            <a:r>
              <a:rPr lang="en-US" sz="1200" u="sng" kern="1200" dirty="0">
                <a:solidFill>
                  <a:schemeClr val="tx1"/>
                </a:solidFill>
                <a:effectLst/>
                <a:latin typeface="+mn-lt"/>
                <a:ea typeface="+mn-ea"/>
                <a:cs typeface="+mn-cs"/>
                <a:hlinkClick r:id="rId3"/>
              </a:rPr>
              <a:t>https://www.youtube.com/watch?v=aMjD4vbr9eA&amp;feature=youtu.be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11</a:t>
            </a:fld>
            <a:endParaRPr lang="en-US"/>
          </a:p>
        </p:txBody>
      </p:sp>
    </p:spTree>
    <p:extLst>
      <p:ext uri="{BB962C8B-B14F-4D97-AF65-F5344CB8AC3E}">
        <p14:creationId xmlns:p14="http://schemas.microsoft.com/office/powerpoint/2010/main" val="214602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Deterioration</a:t>
            </a:r>
            <a:r>
              <a:rPr lang="en-US" sz="1200" kern="1200" dirty="0">
                <a:solidFill>
                  <a:schemeClr val="tx1"/>
                </a:solidFill>
                <a:effectLst/>
                <a:latin typeface="+mn-lt"/>
                <a:ea typeface="+mn-ea"/>
                <a:cs typeface="+mn-cs"/>
              </a:rPr>
              <a:t> is loss of physical or mechanical strength, observed through physical testing, microscopic imaging, or macroscopic observation (e.g. rips, tears, and holes). </a:t>
            </a:r>
            <a:r>
              <a:rPr lang="en-US" sz="1200" b="1" kern="1200" dirty="0">
                <a:solidFill>
                  <a:schemeClr val="tx1"/>
                </a:solidFill>
                <a:effectLst/>
                <a:latin typeface="+mn-lt"/>
                <a:ea typeface="+mn-ea"/>
                <a:cs typeface="+mn-cs"/>
              </a:rPr>
              <a:t>Degradation</a:t>
            </a:r>
            <a:r>
              <a:rPr lang="en-US" sz="1200" kern="1200" dirty="0">
                <a:solidFill>
                  <a:schemeClr val="tx1"/>
                </a:solidFill>
                <a:effectLst/>
                <a:latin typeface="+mn-lt"/>
                <a:ea typeface="+mn-ea"/>
                <a:cs typeface="+mn-cs"/>
              </a:rPr>
              <a:t> is the conversion or mineralization of carbon (C) to carbon dioxide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resulting in changes in the chemical structure, physical properties or appearance. ASTM defines biodegradable plastics as plastics that degrade from the action of naturally resulting organisms such as bacteria, fungi and algae. Polyethylene mulch (PE) is not biodegradable as polymers have chemical bonds that microbes do not have the metabolic pathways to break apart. Biodegradable plastics use natural or synthetic polymers that have similar bonds, but can be broken apart by microbes.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2</a:t>
            </a:fld>
            <a:endParaRPr lang="en-US"/>
          </a:p>
        </p:txBody>
      </p:sp>
    </p:spTree>
    <p:extLst>
      <p:ext uri="{BB962C8B-B14F-4D97-AF65-F5344CB8AC3E}">
        <p14:creationId xmlns:p14="http://schemas.microsoft.com/office/powerpoint/2010/main" val="65505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degradation of BDMs are largely affected by both mulch material properties and the degradation environment. The physical and chemical properties of mulch material and its degradation mechanism are important considerations for soil degradation. For example, materials that absorb moisture and have a glass transition temperature (</a:t>
            </a:r>
            <a:r>
              <a:rPr lang="en-US" sz="1200" kern="1200" dirty="0" err="1">
                <a:solidFill>
                  <a:schemeClr val="tx1"/>
                </a:solidFill>
                <a:effectLst/>
                <a:latin typeface="+mn-lt"/>
                <a:ea typeface="+mn-ea"/>
                <a:cs typeface="+mn-cs"/>
              </a:rPr>
              <a:t>Tg</a:t>
            </a:r>
            <a:r>
              <a:rPr lang="en-US" sz="1200" kern="1200" dirty="0">
                <a:solidFill>
                  <a:schemeClr val="tx1"/>
                </a:solidFill>
                <a:effectLst/>
                <a:latin typeface="+mn-lt"/>
                <a:ea typeface="+mn-ea"/>
                <a:cs typeface="+mn-cs"/>
              </a:rPr>
              <a:t>) at or lower than ambient temperature can degrade faster. Glass transition temperature is the point when materials transition from a glassy state (rigid) to a rubbery state (flexible). Above the glass transition temperature, materials are more flexible for moisture and microorganisms to access. Soil conditions, including soil temperature, moisture, and microorganisms present in soil, are environmental factors that influence the degradation rate.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3</a:t>
            </a:fld>
            <a:endParaRPr lang="en-US"/>
          </a:p>
        </p:txBody>
      </p:sp>
    </p:spTree>
    <p:extLst>
      <p:ext uri="{BB962C8B-B14F-4D97-AF65-F5344CB8AC3E}">
        <p14:creationId xmlns:p14="http://schemas.microsoft.com/office/powerpoint/2010/main" val="3492303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Polylactic acid (PLA) and </a:t>
            </a:r>
            <a:r>
              <a:rPr lang="en-US" sz="1200" kern="1200" dirty="0" err="1">
                <a:solidFill>
                  <a:schemeClr val="tx1"/>
                </a:solidFill>
                <a:effectLst/>
                <a:latin typeface="+mn-lt"/>
                <a:ea typeface="+mn-ea"/>
                <a:cs typeface="+mn-cs"/>
              </a:rPr>
              <a:t>polyhydroxyalkanoate</a:t>
            </a:r>
            <a:r>
              <a:rPr lang="en-US" sz="1200" kern="1200" dirty="0">
                <a:solidFill>
                  <a:schemeClr val="tx1"/>
                </a:solidFill>
                <a:effectLst/>
                <a:latin typeface="+mn-lt"/>
                <a:ea typeface="+mn-ea"/>
                <a:cs typeface="+mn-cs"/>
              </a:rPr>
              <a:t> (PHA) are the two most commonly used biopolymers to produce BDM. PLA is a synthetic polymer produced from lactic acid that is fermented by microorganisms and made from biobased materials, such as corn and sugar beet pulp. PLA has a relatively high glass transition temperature of approximately 60°C (140°F). The high glass transition temperature of PLA along with its hydrophobic nature account for its slow degradation rate under ambient conditions. Industrial compost temperature is set at around 60°C (140°F) for expedited degradation. PHA is extracted and purified from a natural polymer fermented by microorganisms from renewable resources, such as sugar and vegetable oil. The glass transition temperature of PHA is approximately 5°C (41 °F) and PHA readily degrades in ambient conditions. The cost of PHA is, however, higher than PLA.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4</a:t>
            </a:fld>
            <a:endParaRPr lang="en-US"/>
          </a:p>
        </p:txBody>
      </p:sp>
    </p:spTree>
    <p:extLst>
      <p:ext uri="{BB962C8B-B14F-4D97-AF65-F5344CB8AC3E}">
        <p14:creationId xmlns:p14="http://schemas.microsoft.com/office/powerpoint/2010/main" val="171754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Monitor the deterioration and degradation throughout the life cycle of the material by measuring BDM properties (physical and chemical). Monitoring is done in storage to ensure structural integrity, in the field to assess functionality, and after use to assess the degradation in soil or composting. Physicochemical analyses can be physical/mechanical (tensile strength, elongation at break, weight loss, thickness) or chemical. Chemical analysis methods include Fourier transform infrared (FTIR) spectrometry, molecular weight analysis, thermal properties, nuclear magnetic resonance (NMR), ash content (determined by elemental or thermogravimetric analysis), and radiocarbon analysis.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5</a:t>
            </a:fld>
            <a:endParaRPr lang="en-US"/>
          </a:p>
        </p:txBody>
      </p:sp>
    </p:spTree>
    <p:extLst>
      <p:ext uri="{BB962C8B-B14F-4D97-AF65-F5344CB8AC3E}">
        <p14:creationId xmlns:p14="http://schemas.microsoft.com/office/powerpoint/2010/main" val="45989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Visual assessment of deterioration is measured as a decrease in mulch area—percent soil exposure (PSE), photography, colorimetry, macroscopic and microscopic examination, including scanning electron and laser confocal microscopy (Fig. 1).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6</a:t>
            </a:fld>
            <a:endParaRPr lang="en-US"/>
          </a:p>
        </p:txBody>
      </p:sp>
    </p:spTree>
    <p:extLst>
      <p:ext uri="{BB962C8B-B14F-4D97-AF65-F5344CB8AC3E}">
        <p14:creationId xmlns:p14="http://schemas.microsoft.com/office/powerpoint/2010/main" val="305719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graph (Fig. 2) shows the PSE during the sweet corn growing season of about 16 weeks in Mount Vernon, WA in 2017 and 2018. Zero PSE denotes completely intact mulch while 100% PSE denotes completely deteriorated mulch. Ratings were in  1% increments up to 20% PSE, and in 5% increments thereafter. PSE was highest for Clear </a:t>
            </a:r>
            <a:r>
              <a:rPr lang="en-US" sz="1200" kern="1200" dirty="0" err="1">
                <a:solidFill>
                  <a:schemeClr val="tx1"/>
                </a:solidFill>
                <a:effectLst/>
                <a:latin typeface="+mn-lt"/>
                <a:ea typeface="+mn-ea"/>
                <a:cs typeface="+mn-cs"/>
              </a:rPr>
              <a:t>Organix</a:t>
            </a:r>
            <a:r>
              <a:rPr lang="en-US" sz="1200" kern="1200" dirty="0">
                <a:solidFill>
                  <a:schemeClr val="tx1"/>
                </a:solidFill>
                <a:effectLst/>
                <a:latin typeface="+mn-lt"/>
                <a:ea typeface="+mn-ea"/>
                <a:cs typeface="+mn-cs"/>
              </a:rPr>
              <a:t> AG mulch and  reached 51% and 39% by the end of the season in 2017 and 2018. Other black plastic BDMs and PE mulch had minimal (&lt;5%) deterioration throughout the growing season in both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7</a:t>
            </a:fld>
            <a:endParaRPr lang="en-US"/>
          </a:p>
        </p:txBody>
      </p:sp>
    </p:spTree>
    <p:extLst>
      <p:ext uri="{BB962C8B-B14F-4D97-AF65-F5344CB8AC3E}">
        <p14:creationId xmlns:p14="http://schemas.microsoft.com/office/powerpoint/2010/main" val="336758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graph (Fig. 3) represents the PSE for a period of 1 year during raspberry production in Lynden, WA. All the black plastic BDMs reached about 90% PSE in one year while PE mulch remained almost completely intact. At 16 weeks after mulch application, all the BDMs had less than 10% PSE  which is similar to the sweet corn experiment (&lt;5%). The black BDMs used in sweet corn production were thicker than the BDMs used in raspberry production.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8</a:t>
            </a:fld>
            <a:endParaRPr lang="en-US"/>
          </a:p>
        </p:txBody>
      </p:sp>
    </p:spTree>
    <p:extLst>
      <p:ext uri="{BB962C8B-B14F-4D97-AF65-F5344CB8AC3E}">
        <p14:creationId xmlns:p14="http://schemas.microsoft.com/office/powerpoint/2010/main" val="164479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a:ln>
                  <a:noFill/>
                </a:ln>
                <a:solidFill>
                  <a:srgbClr val="000000"/>
                </a:solidFill>
                <a:effectLst/>
                <a:latin typeface="Georgia" panose="02040502050405020303" pitchFamily="18" charset="0"/>
              </a:rPr>
              <a:t>      The </a:t>
            </a:r>
            <a:r>
              <a:rPr lang="en-US" sz="1800" kern="1400" dirty="0">
                <a:ln>
                  <a:noFill/>
                </a:ln>
                <a:solidFill>
                  <a:srgbClr val="000000"/>
                </a:solidFill>
                <a:effectLst/>
                <a:latin typeface="Georgia" panose="02040502050405020303" pitchFamily="18" charset="0"/>
              </a:rPr>
              <a:t>degradation process takes place sequentially from film to fragment to micro-particles to nano-particles to the final stage of CO2 + biomass in the soil. A human hair demonstrates the relative size of microns and nanometers (Fig. 4). On average, thickness of PE mulch and BDMs range between 12 to 37 microns which is approximately equal to 0.5 to 1 mil.</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001F3C80-264B-2C49-A40C-8EBD705FC967}" type="slidenum">
              <a:rPr lang="en-US" smtClean="0"/>
              <a:t>9</a:t>
            </a:fld>
            <a:endParaRPr lang="en-US"/>
          </a:p>
        </p:txBody>
      </p:sp>
    </p:spTree>
    <p:extLst>
      <p:ext uri="{BB962C8B-B14F-4D97-AF65-F5344CB8AC3E}">
        <p14:creationId xmlns:p14="http://schemas.microsoft.com/office/powerpoint/2010/main" val="17050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40409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83951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45985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95981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323F-1C05-47A1-B3FC-1422C9F2AC2F}"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51773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5323F-1C05-47A1-B3FC-1422C9F2AC2F}"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29072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C5323F-1C05-47A1-B3FC-1422C9F2AC2F}"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30776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5323F-1C05-47A1-B3FC-1422C9F2AC2F}"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518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323F-1C05-47A1-B3FC-1422C9F2AC2F}"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73907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44933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53521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323F-1C05-47A1-B3FC-1422C9F2AC2F}" type="datetimeFigureOut">
              <a:rPr lang="en-US" smtClean="0"/>
              <a:t>10/28/2020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5F54B-3805-4B90-AEE4-63E7DA1B145A}" type="slidenum">
              <a:rPr lang="en-US" smtClean="0"/>
              <a:t>‹#›</a:t>
            </a:fld>
            <a:endParaRPr lang="en-US"/>
          </a:p>
        </p:txBody>
      </p:sp>
    </p:spTree>
    <p:extLst>
      <p:ext uri="{BB962C8B-B14F-4D97-AF65-F5344CB8AC3E}">
        <p14:creationId xmlns:p14="http://schemas.microsoft.com/office/powerpoint/2010/main" val="2140300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4.jpe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www.youtube.com/watch?v=aMjD4vbr9eA&amp;feature=youtu.b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ag.tennessee.edu/biodegradablemulch/Documents/Finding_out_how_biodegradable_plastic_mulches_change_over_time_FACTSHEET.pdf" TargetMode="External"/><Relationship Id="rId3" Type="http://schemas.openxmlformats.org/officeDocument/2006/relationships/image" Target="../media/image3.png"/><Relationship Id="rId7" Type="http://schemas.openxmlformats.org/officeDocument/2006/relationships/hyperlink" Target="https://ag.tennessee.edu/biodegradablemulch/Documents/biodegradation_factsheet.pdf" TargetMode="External"/><Relationship Id="rId12" Type="http://schemas.openxmlformats.org/officeDocument/2006/relationships/hyperlink" Target="https://www.youtube.com/watch?v=aMjD4vbr9eA&amp;feature=youtu.be"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https://www.youtube.com/embed/-EqrF2y9lh0" TargetMode="External"/><Relationship Id="rId5" Type="http://schemas.openxmlformats.org/officeDocument/2006/relationships/image" Target="../media/image4.jpeg"/><Relationship Id="rId10" Type="http://schemas.openxmlformats.org/officeDocument/2006/relationships/hyperlink" Target="https://ag.tennessee.edu/biodegradablemulch/Documents/EU%20regs%20factsheet.pdf" TargetMode="External"/><Relationship Id="rId4" Type="http://schemas.openxmlformats.org/officeDocument/2006/relationships/hyperlink" Target="https://smallfruits.wsu.edu/" TargetMode="External"/><Relationship Id="rId9" Type="http://schemas.openxmlformats.org/officeDocument/2006/relationships/hyperlink" Target="https://ag.tennessee.edu/biodegradablemulch/Documents/Microplastics-soil-Factsheet-formatted.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jpeg"/><Relationship Id="rId7" Type="http://schemas.openxmlformats.org/officeDocument/2006/relationships/hyperlink" Target="https://smallfruits.wsu.ed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2EDE5D7-38B6-4673-B423-CD87297DB393}"/>
              </a:ext>
            </a:extLst>
          </p:cNvPr>
          <p:cNvCxnSpPr>
            <a:cxnSpLocks/>
          </p:cNvCxnSpPr>
          <p:nvPr/>
        </p:nvCxnSpPr>
        <p:spPr>
          <a:xfrm>
            <a:off x="1" y="838494"/>
            <a:ext cx="91439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2F9EAEC5-3734-45F2-83E0-7A1332FEFC6D}"/>
              </a:ext>
            </a:extLst>
          </p:cNvPr>
          <p:cNvSpPr txBox="1">
            <a:spLocks/>
          </p:cNvSpPr>
          <p:nvPr/>
        </p:nvSpPr>
        <p:spPr>
          <a:xfrm>
            <a:off x="-69012" y="253910"/>
            <a:ext cx="9282021" cy="827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dirty="0"/>
              <a:t>Soil-Biodegradable</a:t>
            </a:r>
            <a:r>
              <a:rPr lang="zh-CN" altLang="en-US" sz="2800" dirty="0"/>
              <a:t> </a:t>
            </a:r>
            <a:r>
              <a:rPr lang="en-US" altLang="zh-CN" sz="2800" dirty="0"/>
              <a:t>Plastic</a:t>
            </a:r>
            <a:r>
              <a:rPr lang="zh-CN" altLang="en-US" sz="2800" dirty="0"/>
              <a:t> </a:t>
            </a:r>
            <a:r>
              <a:rPr lang="en-US" altLang="zh-CN" sz="2800" dirty="0"/>
              <a:t>Mulch</a:t>
            </a:r>
            <a:r>
              <a:rPr lang="zh-CN" altLang="en-US" sz="2800" dirty="0"/>
              <a:t> </a:t>
            </a:r>
            <a:r>
              <a:rPr lang="en-US" altLang="zh-CN" sz="2800" dirty="0"/>
              <a:t>Professional</a:t>
            </a:r>
            <a:r>
              <a:rPr lang="zh-CN" altLang="en-US" sz="2800" dirty="0"/>
              <a:t> </a:t>
            </a:r>
            <a:r>
              <a:rPr lang="en-US" altLang="zh-CN" sz="2800" dirty="0"/>
              <a:t>Training</a:t>
            </a:r>
            <a:endParaRPr lang="en-US" sz="2800" dirty="0"/>
          </a:p>
        </p:txBody>
      </p:sp>
      <p:sp>
        <p:nvSpPr>
          <p:cNvPr id="17" name="Subtitle 2">
            <a:extLst>
              <a:ext uri="{FF2B5EF4-FFF2-40B4-BE49-F238E27FC236}">
                <a16:creationId xmlns:a16="http://schemas.microsoft.com/office/drawing/2014/main" id="{ACC7DA43-B54F-4E8A-9242-24DB09C1B094}"/>
              </a:ext>
            </a:extLst>
          </p:cNvPr>
          <p:cNvSpPr>
            <a:spLocks noGrp="1"/>
          </p:cNvSpPr>
          <p:nvPr>
            <p:ph type="subTitle" idx="1"/>
          </p:nvPr>
        </p:nvSpPr>
        <p:spPr>
          <a:xfrm>
            <a:off x="707021" y="3599399"/>
            <a:ext cx="8027582" cy="626012"/>
          </a:xfrm>
        </p:spPr>
        <p:txBody>
          <a:bodyPr>
            <a:noAutofit/>
          </a:bodyPr>
          <a:lstStyle/>
          <a:p>
            <a:r>
              <a:rPr lang="en-US" sz="3600" b="1" dirty="0">
                <a:solidFill>
                  <a:srgbClr val="C00000"/>
                </a:solidFill>
              </a:rPr>
              <a:t>Deterioration, Degradation and Tillage of Soil-Biodegradable Mulch</a:t>
            </a:r>
          </a:p>
        </p:txBody>
      </p:sp>
      <p:sp>
        <p:nvSpPr>
          <p:cNvPr id="18" name="Subtitle 2">
            <a:extLst>
              <a:ext uri="{FF2B5EF4-FFF2-40B4-BE49-F238E27FC236}">
                <a16:creationId xmlns:a16="http://schemas.microsoft.com/office/drawing/2014/main" id="{E6579F94-24C3-4DCD-A379-251F39F7243D}"/>
              </a:ext>
            </a:extLst>
          </p:cNvPr>
          <p:cNvSpPr txBox="1">
            <a:spLocks/>
          </p:cNvSpPr>
          <p:nvPr/>
        </p:nvSpPr>
        <p:spPr>
          <a:xfrm>
            <a:off x="576389" y="4874063"/>
            <a:ext cx="8027582" cy="10063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Lisa DeVetter, Hang Liu and Carol Miles, </a:t>
            </a:r>
            <a:r>
              <a:rPr lang="en-US" sz="2000" dirty="0">
                <a:solidFill>
                  <a:schemeClr val="accent5">
                    <a:lumMod val="50000"/>
                  </a:schemeClr>
                </a:solidFill>
              </a:rPr>
              <a:t>Washington State University</a:t>
            </a:r>
            <a:endParaRPr lang="en-US" sz="2000" dirty="0"/>
          </a:p>
          <a:p>
            <a:r>
              <a:rPr lang="en-US" sz="2000" dirty="0"/>
              <a:t>Shuresh Ghimire, </a:t>
            </a:r>
            <a:r>
              <a:rPr lang="en-US" sz="2000" dirty="0">
                <a:solidFill>
                  <a:schemeClr val="accent5">
                    <a:lumMod val="50000"/>
                  </a:schemeClr>
                </a:solidFill>
              </a:rPr>
              <a:t>University of Connecticut</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34884"/>
          <a:stretch/>
        </p:blipFill>
        <p:spPr>
          <a:xfrm>
            <a:off x="3064024" y="958040"/>
            <a:ext cx="3015948" cy="2618497"/>
          </a:xfrm>
          <a:prstGeom prst="rect">
            <a:avLst/>
          </a:prstGeom>
        </p:spPr>
      </p:pic>
      <p:pic>
        <p:nvPicPr>
          <p:cNvPr id="15"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21" name="TextBox 20">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235045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BC3ADE2-698F-4379-B717-5E2DAB14BF11}"/>
              </a:ext>
            </a:extLst>
          </p:cNvPr>
          <p:cNvSpPr txBox="1">
            <a:spLocks/>
          </p:cNvSpPr>
          <p:nvPr/>
        </p:nvSpPr>
        <p:spPr>
          <a:xfrm>
            <a:off x="1" y="-8387"/>
            <a:ext cx="9144000" cy="679506"/>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rPr>
              <a:t>Mulch recovery after incorporation</a:t>
            </a:r>
          </a:p>
        </p:txBody>
      </p:sp>
      <p:sp>
        <p:nvSpPr>
          <p:cNvPr id="3" name="TextBox 2">
            <a:extLst>
              <a:ext uri="{FF2B5EF4-FFF2-40B4-BE49-F238E27FC236}">
                <a16:creationId xmlns:a16="http://schemas.microsoft.com/office/drawing/2014/main" id="{A1E9778E-BDD0-4569-B749-37F4AA01F2CC}"/>
              </a:ext>
            </a:extLst>
          </p:cNvPr>
          <p:cNvSpPr txBox="1"/>
          <p:nvPr/>
        </p:nvSpPr>
        <p:spPr>
          <a:xfrm>
            <a:off x="0" y="5954389"/>
            <a:ext cx="9144000" cy="830997"/>
          </a:xfrm>
          <a:prstGeom prst="rect">
            <a:avLst/>
          </a:prstGeom>
          <a:noFill/>
        </p:spPr>
        <p:txBody>
          <a:bodyPr wrap="square" rtlCol="0">
            <a:spAutoFit/>
          </a:bodyPr>
          <a:lstStyle/>
          <a:p>
            <a:r>
              <a:rPr lang="en-US" sz="1600" dirty="0"/>
              <a:t>Percent recovery of BDM fragments in Mount Vernon, WA using the soil quartering method; mulch was applied once a year for 4 years (2015-2018), plots were rototilled in spring after collecting samples and in fall before collecting samples; error bar is ± one standard error of the mean.</a:t>
            </a:r>
          </a:p>
        </p:txBody>
      </p:sp>
      <p:pic>
        <p:nvPicPr>
          <p:cNvPr id="4" name="Picture 3">
            <a:extLst>
              <a:ext uri="{FF2B5EF4-FFF2-40B4-BE49-F238E27FC236}">
                <a16:creationId xmlns:a16="http://schemas.microsoft.com/office/drawing/2014/main" id="{EAF99099-F8BA-4809-A805-E867D7226BF3}"/>
              </a:ext>
            </a:extLst>
          </p:cNvPr>
          <p:cNvPicPr>
            <a:picLocks noChangeAspect="1"/>
          </p:cNvPicPr>
          <p:nvPr/>
        </p:nvPicPr>
        <p:blipFill>
          <a:blip r:embed="rId3"/>
          <a:stretch>
            <a:fillRect/>
          </a:stretch>
        </p:blipFill>
        <p:spPr>
          <a:xfrm>
            <a:off x="899412" y="781073"/>
            <a:ext cx="7390149" cy="4906065"/>
          </a:xfrm>
          <a:prstGeom prst="rect">
            <a:avLst/>
          </a:prstGeom>
        </p:spPr>
      </p:pic>
      <p:sp>
        <p:nvSpPr>
          <p:cNvPr id="5" name="TextBox 4">
            <a:extLst>
              <a:ext uri="{FF2B5EF4-FFF2-40B4-BE49-F238E27FC236}">
                <a16:creationId xmlns:a16="http://schemas.microsoft.com/office/drawing/2014/main" id="{03D3D876-A163-4AE2-8745-5C442748A0EF}"/>
              </a:ext>
            </a:extLst>
          </p:cNvPr>
          <p:cNvSpPr txBox="1"/>
          <p:nvPr/>
        </p:nvSpPr>
        <p:spPr>
          <a:xfrm>
            <a:off x="6842768" y="5668235"/>
            <a:ext cx="2116815" cy="338554"/>
          </a:xfrm>
          <a:prstGeom prst="rect">
            <a:avLst/>
          </a:prstGeom>
          <a:noFill/>
        </p:spPr>
        <p:txBody>
          <a:bodyPr wrap="square" rtlCol="0">
            <a:spAutoFit/>
          </a:bodyPr>
          <a:lstStyle/>
          <a:p>
            <a:pPr algn="r"/>
            <a:r>
              <a:rPr lang="en-US" altLang="zh-CN" sz="1600" dirty="0">
                <a:solidFill>
                  <a:schemeClr val="accent5">
                    <a:lumMod val="50000"/>
                  </a:schemeClr>
                </a:solidFill>
              </a:rPr>
              <a:t>Ghimire</a:t>
            </a:r>
            <a:r>
              <a:rPr lang="zh-CN" altLang="en-US" sz="1600" dirty="0">
                <a:solidFill>
                  <a:schemeClr val="accent5">
                    <a:lumMod val="50000"/>
                  </a:schemeClr>
                </a:solidFill>
              </a:rPr>
              <a:t> </a:t>
            </a:r>
            <a:r>
              <a:rPr lang="en-US" altLang="zh-CN" sz="1600" dirty="0">
                <a:solidFill>
                  <a:schemeClr val="accent5">
                    <a:lumMod val="50000"/>
                  </a:schemeClr>
                </a:solidFill>
              </a:rPr>
              <a:t>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2020b</a:t>
            </a:r>
            <a:endParaRPr lang="en-US" sz="1600" dirty="0">
              <a:solidFill>
                <a:schemeClr val="accent5">
                  <a:lumMod val="50000"/>
                </a:schemeClr>
              </a:solidFill>
            </a:endParaRPr>
          </a:p>
        </p:txBody>
      </p:sp>
    </p:spTree>
    <p:extLst>
      <p:ext uri="{BB962C8B-B14F-4D97-AF65-F5344CB8AC3E}">
        <p14:creationId xmlns:p14="http://schemas.microsoft.com/office/powerpoint/2010/main" val="182450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DD8C1498-E123-42B5-AA97-D066620A71D5}"/>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Tillage Incorporation</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7829"/>
          <a:stretch/>
        </p:blipFill>
        <p:spPr>
          <a:xfrm>
            <a:off x="1777013" y="986417"/>
            <a:ext cx="5569689" cy="4576644"/>
          </a:xfrm>
          <a:prstGeom prst="rect">
            <a:avLst/>
          </a:prstGeom>
        </p:spPr>
      </p:pic>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19" name="TextBox 18">
            <a:extLst>
              <a:ext uri="{FF2B5EF4-FFF2-40B4-BE49-F238E27FC236}">
                <a16:creationId xmlns:a16="http://schemas.microsoft.com/office/drawing/2014/main" id="{586EB348-3FFC-4DC6-AF82-0B7FF08EE8EF}"/>
              </a:ext>
            </a:extLst>
          </p:cNvPr>
          <p:cNvSpPr txBox="1"/>
          <p:nvPr/>
        </p:nvSpPr>
        <p:spPr>
          <a:xfrm>
            <a:off x="1112161" y="5650102"/>
            <a:ext cx="7159974" cy="307777"/>
          </a:xfrm>
          <a:prstGeom prst="rect">
            <a:avLst/>
          </a:prstGeom>
          <a:noFill/>
        </p:spPr>
        <p:txBody>
          <a:bodyPr wrap="square" rtlCol="0">
            <a:spAutoFit/>
          </a:bodyPr>
          <a:lstStyle/>
          <a:p>
            <a:r>
              <a:rPr lang="en-US" sz="1400" b="1" dirty="0"/>
              <a:t>Video 3:30 min  </a:t>
            </a:r>
            <a:r>
              <a:rPr lang="en-US" sz="1400" dirty="0">
                <a:hlinkClick r:id="rId9"/>
              </a:rPr>
              <a:t>https://www.youtube.com/watch?v=aMjD4vbr9eA&amp;feature=youtu.be</a:t>
            </a:r>
            <a:endParaRPr lang="en-US" sz="14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30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6A75B2B5-EE10-48EB-AAFD-99971BBCB42F}"/>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Resources</a:t>
            </a:r>
            <a:endParaRPr lang="en-US" sz="4000" b="1" dirty="0">
              <a:solidFill>
                <a:schemeClr val="bg1"/>
              </a:solidFill>
            </a:endParaRP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4"/>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4"/>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2" name="Rectangle 1">
            <a:extLst>
              <a:ext uri="{FF2B5EF4-FFF2-40B4-BE49-F238E27FC236}">
                <a16:creationId xmlns:a16="http://schemas.microsoft.com/office/drawing/2014/main" id="{A595FBC3-4A81-4F13-9A5A-4545F85CC9B3}"/>
              </a:ext>
            </a:extLst>
          </p:cNvPr>
          <p:cNvSpPr/>
          <p:nvPr/>
        </p:nvSpPr>
        <p:spPr>
          <a:xfrm>
            <a:off x="160342" y="825595"/>
            <a:ext cx="8580474" cy="5262979"/>
          </a:xfrm>
          <a:prstGeom prst="rect">
            <a:avLst/>
          </a:prstGeom>
        </p:spPr>
        <p:txBody>
          <a:bodyPr wrap="square">
            <a:spAutoFit/>
          </a:bodyPr>
          <a:lstStyle/>
          <a:p>
            <a:pPr marL="169863" lvl="0" indent="-169863">
              <a:buClr>
                <a:srgbClr val="FF0000"/>
              </a:buClr>
              <a:buSzPct val="120000"/>
              <a:buFont typeface="Arial" panose="020B0604020202020204" pitchFamily="34" charset="0"/>
              <a:buChar char="•"/>
            </a:pPr>
            <a:r>
              <a:rPr lang="en-US" sz="1200" dirty="0"/>
              <a:t>Biodegradation – Putting Biology to Work </a:t>
            </a:r>
          </a:p>
          <a:p>
            <a:pPr marL="287338" lvl="0">
              <a:buSzPct val="120000"/>
            </a:pPr>
            <a:r>
              <a:rPr lang="en-US" sz="1200" u="sng" dirty="0">
                <a:hlinkClick r:id="rId7"/>
              </a:rPr>
              <a:t>https://ag.tennessee.edu/biodegradablemulch/Documents/biodegradation_factsheet.pdf</a:t>
            </a:r>
            <a:endParaRPr lang="en-US" sz="1200" dirty="0"/>
          </a:p>
          <a:p>
            <a:pPr marL="169863" lvl="0" indent="-169863">
              <a:buSzPct val="120000"/>
              <a:buFont typeface="Arial" panose="020B0604020202020204" pitchFamily="34" charset="0"/>
              <a:buChar char="•"/>
            </a:pPr>
            <a:endParaRPr lang="en-US" sz="1200" dirty="0"/>
          </a:p>
          <a:p>
            <a:pPr marL="169863" lvl="0" indent="-169863">
              <a:buClr>
                <a:srgbClr val="FF0000"/>
              </a:buClr>
              <a:buSzPct val="120000"/>
              <a:buFont typeface="Arial" panose="020B0604020202020204" pitchFamily="34" charset="0"/>
              <a:buChar char="•"/>
            </a:pPr>
            <a:r>
              <a:rPr lang="en-US" sz="1200" dirty="0"/>
              <a:t>Finding Out How Biodegradable Plastic Mulches Change Over Time </a:t>
            </a:r>
          </a:p>
          <a:p>
            <a:pPr marL="287338" lvl="0">
              <a:buSzPct val="120000"/>
            </a:pPr>
            <a:r>
              <a:rPr lang="en-US" sz="1200" u="sng" dirty="0">
                <a:hlinkClick r:id="rId8"/>
              </a:rPr>
              <a:t>https://ag.tennessee.edu/biodegradablemulch/Documents/Finding_out_how_biodegradable_plastic_mulches_change_over_time_FACTSHEET.pdf</a:t>
            </a:r>
            <a:endParaRPr lang="en-US" sz="1200" dirty="0"/>
          </a:p>
          <a:p>
            <a:pPr lvl="0">
              <a:buClr>
                <a:srgbClr val="FF0000"/>
              </a:buClr>
              <a:buSzPct val="120000"/>
            </a:pPr>
            <a:endParaRPr lang="en-US" sz="1200" dirty="0"/>
          </a:p>
          <a:p>
            <a:pPr marL="169863" lvl="0" indent="-169863">
              <a:buClr>
                <a:srgbClr val="FF0000"/>
              </a:buClr>
              <a:buSzPct val="120000"/>
              <a:buFont typeface="Arial" panose="020B0604020202020204" pitchFamily="34" charset="0"/>
              <a:buChar char="•"/>
            </a:pPr>
            <a:r>
              <a:rPr lang="en-US" sz="1200" dirty="0"/>
              <a:t>Ghimire, S., E. Scheenstra, and C. A. Miles. 2020a. Soil-biodegradable mulches for growth, yield, and quality of sweet corn in a Mediterranean-type climate. </a:t>
            </a:r>
            <a:r>
              <a:rPr lang="en-US" sz="1200" dirty="0" err="1"/>
              <a:t>HortScience</a:t>
            </a:r>
            <a:r>
              <a:rPr lang="en-US" sz="1200" dirty="0"/>
              <a:t> 55:317 – 325.</a:t>
            </a:r>
          </a:p>
          <a:p>
            <a:pPr lvl="0">
              <a:buClr>
                <a:srgbClr val="FF0000"/>
              </a:buClr>
              <a:buSzPct val="120000"/>
            </a:pPr>
            <a:endParaRPr lang="en-US" sz="1200" dirty="0"/>
          </a:p>
          <a:p>
            <a:pPr marL="169863" lvl="0" indent="-169863">
              <a:buClr>
                <a:srgbClr val="FF0000"/>
              </a:buClr>
              <a:buSzPct val="120000"/>
              <a:buFont typeface="Arial" panose="020B0604020202020204" pitchFamily="34" charset="0"/>
              <a:buChar char="•"/>
            </a:pPr>
            <a:r>
              <a:rPr lang="en-US" sz="1200" dirty="0"/>
              <a:t>Ghimire, S., M. </a:t>
            </a:r>
            <a:r>
              <a:rPr lang="en-US" sz="1200" dirty="0" err="1"/>
              <a:t>Flury</a:t>
            </a:r>
            <a:r>
              <a:rPr lang="en-US" sz="1200" dirty="0"/>
              <a:t>, E. Scheenstra, and C. Miles. 2020b. Sampling and degradation of biodegradable plastic and paper mulches in field after tillage incorporation. Science of the Total Environment 703:1-7.</a:t>
            </a:r>
          </a:p>
          <a:p>
            <a:pPr marL="169863" lvl="0" indent="-169863">
              <a:buClr>
                <a:srgbClr val="FF0000"/>
              </a:buClr>
              <a:buSzPct val="120000"/>
              <a:buFont typeface="Arial" panose="020B0604020202020204" pitchFamily="34" charset="0"/>
              <a:buChar char="•"/>
            </a:pPr>
            <a:endParaRPr lang="en-US" sz="1200" dirty="0"/>
          </a:p>
          <a:p>
            <a:pPr marL="169863" lvl="0" indent="-169863">
              <a:buClr>
                <a:srgbClr val="FF0000"/>
              </a:buClr>
              <a:buSzPct val="120000"/>
              <a:buFont typeface="Arial" panose="020B0604020202020204" pitchFamily="34" charset="0"/>
              <a:buChar char="•"/>
            </a:pPr>
            <a:r>
              <a:rPr lang="en-US" sz="1200" dirty="0"/>
              <a:t>Micro- and </a:t>
            </a:r>
            <a:r>
              <a:rPr lang="en-US" sz="1200" dirty="0" err="1"/>
              <a:t>Nanoplastic</a:t>
            </a:r>
            <a:r>
              <a:rPr lang="en-US" sz="1200" dirty="0"/>
              <a:t> in Soil: Should We Be Concerned </a:t>
            </a:r>
          </a:p>
          <a:p>
            <a:pPr indent="285750">
              <a:buClr>
                <a:srgbClr val="FF0000"/>
              </a:buClr>
              <a:buSzPct val="120000"/>
            </a:pPr>
            <a:r>
              <a:rPr lang="en-US" sz="1200" u="sng" dirty="0">
                <a:hlinkClick r:id="rId9"/>
              </a:rPr>
              <a:t>https://ag.tennessee.edu/biodegradablemulch/Documents/Microplastics-soil-Factsheet-formatted.pdf</a:t>
            </a:r>
            <a:endParaRPr lang="en-US" sz="1200" u="sng" dirty="0"/>
          </a:p>
          <a:p>
            <a:pPr lvl="0">
              <a:buClr>
                <a:srgbClr val="FF0000"/>
              </a:buClr>
              <a:buSzPct val="120000"/>
            </a:pPr>
            <a:endParaRPr lang="en-US" sz="1200" dirty="0"/>
          </a:p>
          <a:p>
            <a:pPr marL="169863" lvl="0" indent="-169863">
              <a:buClr>
                <a:srgbClr val="FF0000"/>
              </a:buClr>
              <a:buSzPct val="120000"/>
              <a:buFont typeface="Arial" panose="020B0604020202020204" pitchFamily="34" charset="0"/>
              <a:buChar char="•"/>
            </a:pPr>
            <a:r>
              <a:rPr lang="en-US" sz="1200" dirty="0"/>
              <a:t>Summary and Assessment of EN 17033:2018, a New Standard for Biodegradable Plastic Mulch Films </a:t>
            </a:r>
          </a:p>
          <a:p>
            <a:pPr marL="287338" lvl="0">
              <a:buSzPct val="120000"/>
            </a:pPr>
            <a:r>
              <a:rPr lang="en-US" sz="1200" u="sng" dirty="0">
                <a:hlinkClick r:id="rId10"/>
              </a:rPr>
              <a:t>https://ag.tennessee.edu/biodegradablemulch/Documents/EU%20regs%20factsheet.pdf</a:t>
            </a:r>
            <a:endParaRPr lang="en-US" sz="1200" dirty="0"/>
          </a:p>
          <a:p>
            <a:pPr lvl="0">
              <a:buClr>
                <a:srgbClr val="FF0000"/>
              </a:buClr>
              <a:buSzPct val="120000"/>
            </a:pPr>
            <a:endParaRPr lang="en-US" sz="1200" b="1" dirty="0"/>
          </a:p>
          <a:p>
            <a:pPr marL="169863" lvl="0" indent="-169863">
              <a:buClr>
                <a:srgbClr val="FF0000"/>
              </a:buClr>
              <a:buSzPct val="120000"/>
              <a:buFont typeface="Arial" panose="020B0604020202020204" pitchFamily="34" charset="0"/>
              <a:buChar char="•"/>
            </a:pPr>
            <a:r>
              <a:rPr lang="en-US" sz="1200" b="1" dirty="0"/>
              <a:t>Video -</a:t>
            </a:r>
            <a:r>
              <a:rPr lang="en-US" sz="1200" dirty="0"/>
              <a:t> Biodegradable Mulch Breakdown in Soil: Role of Microbiology </a:t>
            </a:r>
          </a:p>
          <a:p>
            <a:pPr marL="287338" lvl="0"/>
            <a:r>
              <a:rPr lang="en-US" sz="1200" u="sng" dirty="0">
                <a:hlinkClick r:id="rId11"/>
              </a:rPr>
              <a:t>https://www.youtube.com/embed/-EqrF2y9lh0</a:t>
            </a:r>
            <a:endParaRPr lang="en-US" sz="1200" u="sng" dirty="0"/>
          </a:p>
          <a:p>
            <a:pPr marL="287338" lvl="0"/>
            <a:endParaRPr lang="en-US" sz="1200" u="sng" dirty="0"/>
          </a:p>
          <a:p>
            <a:pPr marL="169863" lvl="0" indent="-168275">
              <a:buClr>
                <a:srgbClr val="FF0000"/>
              </a:buClr>
              <a:buSzPct val="120000"/>
              <a:buFont typeface="Arial" panose="020B0604020202020204" pitchFamily="34" charset="0"/>
              <a:buChar char="•"/>
            </a:pPr>
            <a:r>
              <a:rPr lang="en-US" sz="1200" b="1" dirty="0"/>
              <a:t>Video -</a:t>
            </a:r>
            <a:r>
              <a:rPr lang="en-US" sz="1200" dirty="0"/>
              <a:t> Biodegradable Mulch Installation and Till Down</a:t>
            </a:r>
            <a:br>
              <a:rPr lang="en-US" sz="1200" dirty="0"/>
            </a:br>
            <a:r>
              <a:rPr lang="en-US" sz="1200" dirty="0">
                <a:hlinkClick r:id="rId12"/>
              </a:rPr>
              <a:t>https://www.youtube.com/watch?v=aMjD4vbr9eA&amp;feature=youtu.be</a:t>
            </a:r>
            <a:endParaRPr lang="en-US" sz="1200" dirty="0"/>
          </a:p>
          <a:p>
            <a:pPr marL="169863" lvl="0" indent="-168275">
              <a:buClr>
                <a:srgbClr val="FF0000"/>
              </a:buClr>
              <a:buSzPct val="120000"/>
              <a:buFont typeface="Arial" panose="020B0604020202020204" pitchFamily="34" charset="0"/>
              <a:buChar char="•"/>
            </a:pPr>
            <a:endParaRPr lang="en-US" sz="1200" dirty="0"/>
          </a:p>
          <a:p>
            <a:pPr marL="169863" indent="-168275">
              <a:buClr>
                <a:srgbClr val="FF0000"/>
              </a:buClr>
              <a:buSzPct val="120000"/>
              <a:buFont typeface="Arial" panose="020B0604020202020204" pitchFamily="34" charset="0"/>
              <a:buChar char="•"/>
            </a:pPr>
            <a:r>
              <a:rPr lang="en-US" sz="1200" dirty="0"/>
              <a:t>Zhang, H., C. Miles, S. Ghimire, C. Benedict, I. </a:t>
            </a:r>
            <a:r>
              <a:rPr lang="en-US" sz="1200" dirty="0" err="1"/>
              <a:t>Zasada</a:t>
            </a:r>
            <a:r>
              <a:rPr lang="en-US" sz="1200" dirty="0"/>
              <a:t>, H. Liu, and L. DeVetter. 2020. Plastic mulches improved plant growth and suppressed weeds in late summer-planted </a:t>
            </a:r>
            <a:r>
              <a:rPr lang="en-US" sz="1200" dirty="0" err="1"/>
              <a:t>floricane</a:t>
            </a:r>
            <a:r>
              <a:rPr lang="en-US" sz="1200" dirty="0"/>
              <a:t>-fruiting raspberry. </a:t>
            </a:r>
            <a:r>
              <a:rPr lang="en-US" sz="1200" dirty="0" err="1"/>
              <a:t>HortScience</a:t>
            </a:r>
            <a:r>
              <a:rPr lang="en-US" sz="1200" dirty="0"/>
              <a:t> 55(4): 565 – 572.</a:t>
            </a:r>
          </a:p>
          <a:p>
            <a:pPr marL="169863" lvl="0" indent="-168275">
              <a:buClr>
                <a:srgbClr val="FF0000"/>
              </a:buClr>
              <a:buSzPct val="120000"/>
              <a:buFont typeface="Arial" panose="020B0604020202020204" pitchFamily="34" charset="0"/>
              <a:buChar char="•"/>
            </a:pPr>
            <a:endParaRPr lang="en-US" sz="1200" dirty="0"/>
          </a:p>
        </p:txBody>
      </p:sp>
    </p:spTree>
    <p:extLst>
      <p:ext uri="{BB962C8B-B14F-4D97-AF65-F5344CB8AC3E}">
        <p14:creationId xmlns:p14="http://schemas.microsoft.com/office/powerpoint/2010/main" val="239305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5D01F2DC-C25D-428E-B848-98E82EB8C9AB}"/>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Deterioration vs Degradation</a:t>
            </a:r>
          </a:p>
        </p:txBody>
      </p:sp>
      <p:sp>
        <p:nvSpPr>
          <p:cNvPr id="14" name="Subtitle 2">
            <a:extLst>
              <a:ext uri="{FF2B5EF4-FFF2-40B4-BE49-F238E27FC236}">
                <a16:creationId xmlns:a16="http://schemas.microsoft.com/office/drawing/2014/main" id="{0C7C40F2-371C-4E34-AC8A-074F78666E92}"/>
              </a:ext>
            </a:extLst>
          </p:cNvPr>
          <p:cNvSpPr txBox="1">
            <a:spLocks/>
          </p:cNvSpPr>
          <p:nvPr/>
        </p:nvSpPr>
        <p:spPr>
          <a:xfrm>
            <a:off x="276446" y="954658"/>
            <a:ext cx="8591107" cy="476475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Clr>
                <a:srgbClr val="FF0000"/>
              </a:buClr>
              <a:buFont typeface="Wingdings" panose="05000000000000000000" pitchFamily="2" charset="2"/>
              <a:buChar char="v"/>
            </a:pPr>
            <a:r>
              <a:rPr lang="en-US" b="1" dirty="0">
                <a:solidFill>
                  <a:schemeClr val="accent5">
                    <a:lumMod val="50000"/>
                  </a:schemeClr>
                </a:solidFill>
              </a:rPr>
              <a:t>Deterioration</a:t>
            </a:r>
            <a:r>
              <a:rPr lang="en-US" dirty="0"/>
              <a:t> – loss of physical or mechanical strength, observed through physical testing, microscopic imaging, or macroscopic observation (e.g., rips, tears, and holes)</a:t>
            </a:r>
            <a:br>
              <a:rPr lang="en-US" dirty="0"/>
            </a:br>
            <a:endParaRPr lang="en-US" dirty="0"/>
          </a:p>
          <a:p>
            <a:pPr marL="342900" lvl="0" indent="-342900" algn="l">
              <a:buClr>
                <a:srgbClr val="FF0000"/>
              </a:buClr>
              <a:buFont typeface="Wingdings" panose="05000000000000000000" pitchFamily="2" charset="2"/>
              <a:buChar char="v"/>
            </a:pPr>
            <a:r>
              <a:rPr lang="en-US" b="1" dirty="0">
                <a:solidFill>
                  <a:schemeClr val="accent5">
                    <a:lumMod val="50000"/>
                  </a:schemeClr>
                </a:solidFill>
              </a:rPr>
              <a:t>Degradation</a:t>
            </a:r>
            <a:r>
              <a:rPr lang="en-US" dirty="0"/>
              <a:t> – measurable conversion or mineralization of C to CO</a:t>
            </a:r>
            <a:r>
              <a:rPr lang="en-US" baseline="-25000" dirty="0"/>
              <a:t>2</a:t>
            </a:r>
            <a:r>
              <a:rPr lang="en-US" dirty="0"/>
              <a:t> resulting in a change in the chemical structure, physical properties or appearance</a:t>
            </a:r>
            <a:br>
              <a:rPr lang="en-US" dirty="0"/>
            </a:br>
            <a:endParaRPr lang="en-US" dirty="0"/>
          </a:p>
          <a:p>
            <a:pPr marL="342900" lvl="0" indent="-342900" algn="l">
              <a:buClr>
                <a:srgbClr val="FF0000"/>
              </a:buClr>
              <a:buFont typeface="Wingdings" panose="05000000000000000000" pitchFamily="2" charset="2"/>
              <a:buChar char="v"/>
            </a:pPr>
            <a:r>
              <a:rPr lang="en-US" dirty="0"/>
              <a:t>ASTM defines biodegradable plastics as plastics that degrade as a result from the action of naturally occurring microorganisms such as bacteria, fungi and algae</a:t>
            </a:r>
            <a:br>
              <a:rPr lang="en-US" dirty="0"/>
            </a:br>
            <a:endParaRPr lang="en-US" dirty="0"/>
          </a:p>
          <a:p>
            <a:pPr marL="342900" lvl="0" indent="-342900" algn="l">
              <a:buClr>
                <a:srgbClr val="FF0000"/>
              </a:buClr>
              <a:buFont typeface="Wingdings" panose="05000000000000000000" pitchFamily="2" charset="2"/>
              <a:buChar char="v"/>
            </a:pPr>
            <a:r>
              <a:rPr lang="en-US" dirty="0"/>
              <a:t>PE is not biodegradable – polymers have chemical bonds that microbes do not have the metabolic pathways to break apart</a:t>
            </a:r>
            <a:br>
              <a:rPr lang="en-US" dirty="0"/>
            </a:br>
            <a:endParaRPr lang="en-US" dirty="0"/>
          </a:p>
          <a:p>
            <a:pPr marL="342900" lvl="0" indent="-342900" algn="l">
              <a:buClr>
                <a:srgbClr val="FF0000"/>
              </a:buClr>
              <a:buFont typeface="Wingdings" panose="05000000000000000000" pitchFamily="2" charset="2"/>
              <a:buChar char="v"/>
            </a:pPr>
            <a:r>
              <a:rPr lang="en-US" dirty="0"/>
              <a:t>Biodegradable plastics use natural or synthetic polymers that have similar bonds that can be broken apart by microbes </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8" name="TextBox 17">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24483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3" end="3"/>
                                            </p:txEl>
                                          </p:spTgt>
                                        </p:tgtEl>
                                        <p:attrNameLst>
                                          <p:attrName>style.visibility</p:attrName>
                                        </p:attrNameLst>
                                      </p:cBhvr>
                                      <p:to>
                                        <p:strVal val="visible"/>
                                      </p:to>
                                    </p:set>
                                    <p:animEffect transition="in" filter="fade">
                                      <p:cBhvr>
                                        <p:cTn id="10" dur="500"/>
                                        <p:tgtEl>
                                          <p:spTgt spid="1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Effect transition="in" filter="fade">
                                      <p:cBhvr>
                                        <p:cTn id="13"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1A1E7BA-125B-4312-83B9-85585D187A12}"/>
              </a:ext>
            </a:extLst>
          </p:cNvPr>
          <p:cNvSpPr txBox="1">
            <a:spLocks/>
          </p:cNvSpPr>
          <p:nvPr/>
        </p:nvSpPr>
        <p:spPr>
          <a:xfrm>
            <a:off x="1" y="-8387"/>
            <a:ext cx="9144000" cy="679506"/>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rPr>
              <a:t>Biodegradation of BDM</a:t>
            </a:r>
          </a:p>
        </p:txBody>
      </p:sp>
      <p:sp>
        <p:nvSpPr>
          <p:cNvPr id="5" name="Subtitle 2">
            <a:extLst>
              <a:ext uri="{FF2B5EF4-FFF2-40B4-BE49-F238E27FC236}">
                <a16:creationId xmlns:a16="http://schemas.microsoft.com/office/drawing/2014/main" id="{DBACB1FE-4FC4-4F79-99F9-BE7216C8D381}"/>
              </a:ext>
            </a:extLst>
          </p:cNvPr>
          <p:cNvSpPr txBox="1">
            <a:spLocks/>
          </p:cNvSpPr>
          <p:nvPr/>
        </p:nvSpPr>
        <p:spPr>
          <a:xfrm>
            <a:off x="276446" y="1052649"/>
            <a:ext cx="8591107" cy="46676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39725" indent="-339725" algn="l">
              <a:lnSpc>
                <a:spcPct val="100000"/>
              </a:lnSpc>
              <a:buClr>
                <a:srgbClr val="FF0000"/>
              </a:buClr>
              <a:buFont typeface="Wingdings" panose="05000000000000000000" pitchFamily="2" charset="2"/>
              <a:buChar char="v"/>
            </a:pPr>
            <a:r>
              <a:rPr lang="en-US" dirty="0"/>
              <a:t>Biodegradation of BDM is affected by both material properties and the degradation environment </a:t>
            </a:r>
          </a:p>
          <a:p>
            <a:pPr marL="796925" lvl="1" indent="-339725" algn="l">
              <a:lnSpc>
                <a:spcPct val="100000"/>
              </a:lnSpc>
              <a:spcBef>
                <a:spcPts val="1200"/>
              </a:spcBef>
              <a:spcAft>
                <a:spcPts val="1200"/>
              </a:spcAft>
              <a:buClr>
                <a:srgbClr val="FF0000"/>
              </a:buClr>
              <a:buFont typeface="Wingdings" panose="05000000000000000000" pitchFamily="2" charset="2"/>
              <a:buChar char="v"/>
            </a:pPr>
            <a:r>
              <a:rPr lang="en-US" sz="2400" dirty="0"/>
              <a:t>Material properties: physical/chemical attributes and degradation mechanism</a:t>
            </a:r>
          </a:p>
          <a:p>
            <a:pPr marL="1031875" lvl="1" indent="-227013" algn="l">
              <a:buClr>
                <a:srgbClr val="008000"/>
              </a:buClr>
              <a:buSzPct val="120000"/>
              <a:buFont typeface="Arial" panose="020B0604020202020204" pitchFamily="34" charset="0"/>
              <a:buChar char="•"/>
            </a:pPr>
            <a:r>
              <a:rPr lang="en-US" sz="2400" dirty="0"/>
              <a:t>Moisture absorbency</a:t>
            </a:r>
          </a:p>
          <a:p>
            <a:pPr marL="1031875" lvl="1" indent="-227013" algn="l">
              <a:buClr>
                <a:srgbClr val="008000"/>
              </a:buClr>
              <a:buSzPct val="120000"/>
              <a:buFont typeface="Arial" panose="020B0604020202020204" pitchFamily="34" charset="0"/>
              <a:buChar char="•"/>
            </a:pPr>
            <a:r>
              <a:rPr lang="en-US" sz="2400" dirty="0"/>
              <a:t>Glass transition temperature</a:t>
            </a:r>
          </a:p>
          <a:p>
            <a:pPr marL="796925" lvl="1" indent="-339725" algn="l">
              <a:lnSpc>
                <a:spcPct val="100000"/>
              </a:lnSpc>
              <a:spcBef>
                <a:spcPts val="1200"/>
              </a:spcBef>
              <a:spcAft>
                <a:spcPts val="1200"/>
              </a:spcAft>
              <a:buClr>
                <a:srgbClr val="FF0000"/>
              </a:buClr>
              <a:buFont typeface="Wingdings" panose="05000000000000000000" pitchFamily="2" charset="2"/>
              <a:buChar char="v"/>
            </a:pPr>
            <a:r>
              <a:rPr lang="en-US" sz="2400" dirty="0"/>
              <a:t>Degradation environment</a:t>
            </a:r>
          </a:p>
          <a:p>
            <a:pPr marL="1031875" lvl="1" indent="-227013" algn="l">
              <a:buClr>
                <a:srgbClr val="008000"/>
              </a:buClr>
              <a:buSzPct val="120000"/>
              <a:buFont typeface="Arial" panose="020B0604020202020204" pitchFamily="34" charset="0"/>
              <a:buChar char="•"/>
            </a:pPr>
            <a:r>
              <a:rPr lang="en-US" sz="2400" dirty="0"/>
              <a:t>Temperature</a:t>
            </a:r>
          </a:p>
          <a:p>
            <a:pPr marL="1031875" lvl="1" indent="-227013" algn="l">
              <a:buClr>
                <a:srgbClr val="008000"/>
              </a:buClr>
              <a:buSzPct val="120000"/>
              <a:buFont typeface="Arial" panose="020B0604020202020204" pitchFamily="34" charset="0"/>
              <a:buChar char="•"/>
            </a:pPr>
            <a:r>
              <a:rPr lang="en-US" sz="2400" dirty="0"/>
              <a:t>Moisture</a:t>
            </a:r>
          </a:p>
          <a:p>
            <a:pPr marL="1031875" lvl="1" indent="-227013" algn="l">
              <a:buClr>
                <a:srgbClr val="008000"/>
              </a:buClr>
              <a:buSzPct val="120000"/>
              <a:buFont typeface="Arial" panose="020B0604020202020204" pitchFamily="34" charset="0"/>
              <a:buChar char="•"/>
            </a:pPr>
            <a:r>
              <a:rPr lang="en-US" sz="2400" dirty="0"/>
              <a:t>Microorganisms present</a:t>
            </a:r>
          </a:p>
        </p:txBody>
      </p:sp>
      <p:cxnSp>
        <p:nvCxnSpPr>
          <p:cNvPr id="6" name="Straight Connector 5">
            <a:extLst>
              <a:ext uri="{FF2B5EF4-FFF2-40B4-BE49-F238E27FC236}">
                <a16:creationId xmlns:a16="http://schemas.microsoft.com/office/drawing/2014/main" id="{53A73D3B-AA67-4D5B-A5E7-6B15E4C36094}"/>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Image result for western sare logo">
            <a:extLst>
              <a:ext uri="{FF2B5EF4-FFF2-40B4-BE49-F238E27FC236}">
                <a16:creationId xmlns:a16="http://schemas.microsoft.com/office/drawing/2014/main" id="{0E96196A-F013-469A-B27F-C4C6AD326C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washington state university logo">
            <a:extLst>
              <a:ext uri="{FF2B5EF4-FFF2-40B4-BE49-F238E27FC236}">
                <a16:creationId xmlns:a16="http://schemas.microsoft.com/office/drawing/2014/main" id="{9496158D-E62A-4D5A-B7E9-BDB18BC0AD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7C8ED8-39F8-4283-BC9E-33714792AA03}"/>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B093016-26EF-430B-B6F3-757EB42CC6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1" name="TextBox 10">
            <a:extLst>
              <a:ext uri="{FF2B5EF4-FFF2-40B4-BE49-F238E27FC236}">
                <a16:creationId xmlns:a16="http://schemas.microsoft.com/office/drawing/2014/main" id="{DE852417-3942-4904-AAA0-992C9CD00065}"/>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FEAE28B-68E5-474F-88EC-6C07F3201E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79757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CD22360-CEF1-4DC5-9A34-02B7E0E03997}"/>
              </a:ext>
            </a:extLst>
          </p:cNvPr>
          <p:cNvSpPr txBox="1">
            <a:spLocks/>
          </p:cNvSpPr>
          <p:nvPr/>
        </p:nvSpPr>
        <p:spPr>
          <a:xfrm>
            <a:off x="1" y="-8387"/>
            <a:ext cx="9144000" cy="679506"/>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rPr>
              <a:t>Biopolymers for BDM  </a:t>
            </a:r>
          </a:p>
        </p:txBody>
      </p:sp>
      <p:sp>
        <p:nvSpPr>
          <p:cNvPr id="5" name="Subtitle 2">
            <a:extLst>
              <a:ext uri="{FF2B5EF4-FFF2-40B4-BE49-F238E27FC236}">
                <a16:creationId xmlns:a16="http://schemas.microsoft.com/office/drawing/2014/main" id="{61497A8B-5A55-4F2A-ACB0-275F1E64C4BA}"/>
              </a:ext>
            </a:extLst>
          </p:cNvPr>
          <p:cNvSpPr txBox="1">
            <a:spLocks/>
          </p:cNvSpPr>
          <p:nvPr/>
        </p:nvSpPr>
        <p:spPr>
          <a:xfrm>
            <a:off x="276446" y="887759"/>
            <a:ext cx="8591107" cy="4667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39725" lvl="0" indent="-339725" algn="l">
              <a:buClr>
                <a:srgbClr val="FF0000"/>
              </a:buClr>
              <a:buFont typeface="Wingdings" panose="05000000000000000000" pitchFamily="2" charset="2"/>
              <a:buChar char="v"/>
            </a:pPr>
            <a:r>
              <a:rPr lang="en-US" b="1" dirty="0" err="1"/>
              <a:t>Polylactic</a:t>
            </a:r>
            <a:r>
              <a:rPr lang="en-US" b="1" dirty="0"/>
              <a:t> acid (PLA)</a:t>
            </a:r>
          </a:p>
          <a:p>
            <a:pPr marL="574675" lvl="0" indent="-227013" algn="l">
              <a:lnSpc>
                <a:spcPct val="100000"/>
              </a:lnSpc>
              <a:buClr>
                <a:srgbClr val="008000"/>
              </a:buClr>
              <a:buSzPct val="120000"/>
              <a:buFont typeface="Arial" panose="020B0604020202020204" pitchFamily="34" charset="0"/>
              <a:buChar char="•"/>
            </a:pPr>
            <a:r>
              <a:rPr lang="en-US" dirty="0"/>
              <a:t>Produced from lactic acid fermented from renewable resources, such as corn, by </a:t>
            </a:r>
            <a:r>
              <a:rPr lang="en-US" dirty="0" err="1"/>
              <a:t>microoganisms</a:t>
            </a:r>
            <a:endParaRPr lang="en-US" dirty="0"/>
          </a:p>
          <a:p>
            <a:pPr marL="574675" lvl="0" indent="-227013" algn="l">
              <a:lnSpc>
                <a:spcPct val="100000"/>
              </a:lnSpc>
              <a:buClr>
                <a:srgbClr val="008000"/>
              </a:buClr>
              <a:buSzPct val="120000"/>
              <a:buFont typeface="Arial" panose="020B0604020202020204" pitchFamily="34" charset="0"/>
              <a:buChar char="•"/>
            </a:pPr>
            <a:r>
              <a:rPr lang="en-US" dirty="0"/>
              <a:t>Glass transition temperature is ~ 60 °C (~ 140 °F); Degrades slowly under ambient conditions</a:t>
            </a:r>
          </a:p>
          <a:p>
            <a:pPr marL="574675" lvl="0" indent="-227013" algn="l">
              <a:lnSpc>
                <a:spcPct val="100000"/>
              </a:lnSpc>
              <a:buClr>
                <a:srgbClr val="008000"/>
              </a:buClr>
              <a:buSzPct val="120000"/>
              <a:buFont typeface="Arial" panose="020B0604020202020204" pitchFamily="34" charset="0"/>
              <a:buChar char="•"/>
            </a:pPr>
            <a:r>
              <a:rPr lang="en-US" dirty="0"/>
              <a:t>Compost temperature: ~ 60 °C (~ 140 °F)</a:t>
            </a:r>
          </a:p>
          <a:p>
            <a:pPr marL="339725" lvl="0" indent="-339725" algn="l">
              <a:buClr>
                <a:srgbClr val="C00000"/>
              </a:buClr>
              <a:buFont typeface="Wingdings" panose="05000000000000000000" pitchFamily="2" charset="2"/>
              <a:buChar char="v"/>
            </a:pPr>
            <a:r>
              <a:rPr lang="en-US" b="1" dirty="0" err="1"/>
              <a:t>Polyhydroxyalkanoates</a:t>
            </a:r>
            <a:r>
              <a:rPr lang="en-US" b="1" dirty="0"/>
              <a:t> (PHA)</a:t>
            </a:r>
          </a:p>
          <a:p>
            <a:pPr marL="574675" lvl="0" indent="-234950" algn="l">
              <a:lnSpc>
                <a:spcPct val="100000"/>
              </a:lnSpc>
              <a:buClr>
                <a:srgbClr val="008000"/>
              </a:buClr>
              <a:buSzPct val="120000"/>
              <a:buFont typeface="Arial" panose="020B0604020202020204" pitchFamily="34" charset="0"/>
              <a:buChar char="•"/>
            </a:pPr>
            <a:r>
              <a:rPr lang="en-US" dirty="0"/>
              <a:t>A natural polymer fermented from renewable resources, such as sugar, by microorganisms</a:t>
            </a:r>
          </a:p>
          <a:p>
            <a:pPr marL="574675" lvl="0" indent="-234950" algn="l">
              <a:lnSpc>
                <a:spcPct val="100000"/>
              </a:lnSpc>
              <a:buClr>
                <a:srgbClr val="008000"/>
              </a:buClr>
              <a:buSzPct val="120000"/>
              <a:buFont typeface="Arial" panose="020B0604020202020204" pitchFamily="34" charset="0"/>
              <a:buChar char="•"/>
            </a:pPr>
            <a:r>
              <a:rPr lang="en-US" dirty="0"/>
              <a:t>Glass transition temperature is ~ 5 °C (~ 41 °F); Degrades in ambient conditions. </a:t>
            </a:r>
          </a:p>
        </p:txBody>
      </p:sp>
      <p:pic>
        <p:nvPicPr>
          <p:cNvPr id="6" name="Picture 2" descr="Image result for western sare logo">
            <a:extLst>
              <a:ext uri="{FF2B5EF4-FFF2-40B4-BE49-F238E27FC236}">
                <a16:creationId xmlns:a16="http://schemas.microsoft.com/office/drawing/2014/main" id="{69001905-B0B9-4578-B60B-B5FF6D40E5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washington state university logo">
            <a:extLst>
              <a:ext uri="{FF2B5EF4-FFF2-40B4-BE49-F238E27FC236}">
                <a16:creationId xmlns:a16="http://schemas.microsoft.com/office/drawing/2014/main" id="{E20FC964-E25F-43DE-89B6-C653CE4A7C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84EC8A-2B9C-490A-8439-6002AB9CB241}"/>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18C31EE-8376-46E3-B1CD-0AB962FD93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0" name="TextBox 9">
            <a:extLst>
              <a:ext uri="{FF2B5EF4-FFF2-40B4-BE49-F238E27FC236}">
                <a16:creationId xmlns:a16="http://schemas.microsoft.com/office/drawing/2014/main" id="{DBDFA116-E630-475D-8F0B-0DCFD602FB9E}"/>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F8300F7-3B84-4FD3-8BB8-E5D0952CAA0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cxnSp>
        <p:nvCxnSpPr>
          <p:cNvPr id="12" name="Straight Connector 11">
            <a:extLst>
              <a:ext uri="{FF2B5EF4-FFF2-40B4-BE49-F238E27FC236}">
                <a16:creationId xmlns:a16="http://schemas.microsoft.com/office/drawing/2014/main" id="{50958C0E-0B66-470C-BD7A-3072E9CE1325}"/>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08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334637F5-60B7-443D-8D88-7A66D11F781E}"/>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Monitoring BDM Properties</a:t>
            </a:r>
          </a:p>
        </p:txBody>
      </p:sp>
      <p:sp>
        <p:nvSpPr>
          <p:cNvPr id="11" name="Subtitle 2">
            <a:extLst>
              <a:ext uri="{FF2B5EF4-FFF2-40B4-BE49-F238E27FC236}">
                <a16:creationId xmlns:a16="http://schemas.microsoft.com/office/drawing/2014/main" id="{E78620B1-11DA-41CC-BFA5-45F3F568DA4D}"/>
              </a:ext>
            </a:extLst>
          </p:cNvPr>
          <p:cNvSpPr txBox="1">
            <a:spLocks/>
          </p:cNvSpPr>
          <p:nvPr/>
        </p:nvSpPr>
        <p:spPr>
          <a:xfrm>
            <a:off x="276446" y="887759"/>
            <a:ext cx="8591107" cy="4667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39725" lvl="0" indent="-339725" algn="l">
              <a:buClr>
                <a:srgbClr val="FF0000"/>
              </a:buClr>
              <a:buFont typeface="Wingdings" panose="05000000000000000000" pitchFamily="2" charset="2"/>
              <a:buChar char="v"/>
            </a:pPr>
            <a:r>
              <a:rPr lang="en-US" sz="2000" dirty="0"/>
              <a:t>Measuring BDM properties (physical and chemical) is useful to monitor deterioration and degradation throughout its life cycle:</a:t>
            </a:r>
          </a:p>
          <a:p>
            <a:pPr marL="574675" lvl="0" indent="-227013" algn="l">
              <a:buClr>
                <a:srgbClr val="008000"/>
              </a:buClr>
              <a:buSzPct val="120000"/>
              <a:buFont typeface="Arial" panose="020B0604020202020204" pitchFamily="34" charset="0"/>
              <a:buChar char="•"/>
            </a:pPr>
            <a:r>
              <a:rPr lang="en-US" sz="2000" dirty="0"/>
              <a:t>Storage to ensure structural integrity </a:t>
            </a:r>
          </a:p>
          <a:p>
            <a:pPr marL="574675" lvl="0" indent="-227013" algn="l">
              <a:buClr>
                <a:srgbClr val="008000"/>
              </a:buClr>
              <a:buSzPct val="120000"/>
              <a:buFont typeface="Arial" panose="020B0604020202020204" pitchFamily="34" charset="0"/>
              <a:buChar char="•"/>
            </a:pPr>
            <a:r>
              <a:rPr lang="en-US" sz="2000" dirty="0"/>
              <a:t>In the field to assess functionality </a:t>
            </a:r>
          </a:p>
          <a:p>
            <a:pPr marL="574675" lvl="0" indent="-227013" algn="l">
              <a:buClr>
                <a:srgbClr val="008000"/>
              </a:buClr>
              <a:buSzPct val="120000"/>
              <a:buFont typeface="Arial" panose="020B0604020202020204" pitchFamily="34" charset="0"/>
              <a:buChar char="•"/>
            </a:pPr>
            <a:r>
              <a:rPr lang="en-US" sz="2000" dirty="0"/>
              <a:t>After use to assess degradation in soil or composting</a:t>
            </a:r>
          </a:p>
          <a:p>
            <a:pPr lvl="0" algn="l"/>
            <a:endParaRPr lang="en-US" sz="2000" dirty="0"/>
          </a:p>
          <a:p>
            <a:pPr marL="339725" lvl="0" indent="-339725" algn="l">
              <a:buClr>
                <a:srgbClr val="C00000"/>
              </a:buClr>
              <a:buFont typeface="Wingdings" panose="05000000000000000000" pitchFamily="2" charset="2"/>
              <a:buChar char="v"/>
            </a:pPr>
            <a:r>
              <a:rPr lang="en-US" sz="2000" dirty="0"/>
              <a:t>Physicochemical analyses to evaluate degradation and deterioration </a:t>
            </a:r>
          </a:p>
          <a:p>
            <a:pPr marL="574675" lvl="0" indent="-234950" algn="l">
              <a:buClr>
                <a:srgbClr val="008000"/>
              </a:buClr>
              <a:buSzPct val="120000"/>
              <a:buFont typeface="Arial" panose="020B0604020202020204" pitchFamily="34" charset="0"/>
              <a:buChar char="•"/>
            </a:pPr>
            <a:r>
              <a:rPr lang="en-US" sz="2000" b="1" dirty="0"/>
              <a:t>Physical/Mechanical</a:t>
            </a:r>
            <a:endParaRPr lang="en-US" sz="2000" dirty="0"/>
          </a:p>
          <a:p>
            <a:pPr marL="914400" lvl="0" indent="-342900" algn="l">
              <a:buClr>
                <a:srgbClr val="0070C0"/>
              </a:buClr>
              <a:buFont typeface="Courier New" panose="02070309020205020404" pitchFamily="49" charset="0"/>
              <a:buChar char="o"/>
            </a:pPr>
            <a:r>
              <a:rPr lang="en-US" sz="2000" dirty="0"/>
              <a:t>Tensile strength, elongation at break, weight loss, thickness </a:t>
            </a:r>
          </a:p>
          <a:p>
            <a:pPr marL="574675" lvl="0" indent="-234950" algn="l">
              <a:buClr>
                <a:srgbClr val="008000"/>
              </a:buClr>
              <a:buSzPct val="120000"/>
              <a:buFont typeface="Arial" panose="020B0604020202020204" pitchFamily="34" charset="0"/>
              <a:buChar char="•"/>
            </a:pPr>
            <a:r>
              <a:rPr lang="en-US" sz="2000" b="1" dirty="0"/>
              <a:t>Chemical</a:t>
            </a:r>
            <a:endParaRPr lang="en-US" sz="2000" dirty="0"/>
          </a:p>
          <a:p>
            <a:pPr marL="914400" lvl="0" indent="-342900" algn="l">
              <a:buClr>
                <a:srgbClr val="0070C0"/>
              </a:buClr>
              <a:buFont typeface="Courier New" panose="02070309020205020404" pitchFamily="49" charset="0"/>
              <a:buChar char="o"/>
            </a:pPr>
            <a:r>
              <a:rPr lang="en-US" sz="2000" dirty="0"/>
              <a:t>Fourier transform infrared (FTIR) spectrometry, molecular weight analysis, thermal properties, nuclear magnetic resonance (NMR), ash content (elemental or thermogravimetric analysis), radiocarbon analysis </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324837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34049B68-CBDB-4EB3-BCAF-B5D38B7B6BB2}"/>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Visual Deterioration Assessment</a:t>
            </a:r>
          </a:p>
        </p:txBody>
      </p:sp>
      <p:sp>
        <p:nvSpPr>
          <p:cNvPr id="11" name="Subtitle 2">
            <a:extLst>
              <a:ext uri="{FF2B5EF4-FFF2-40B4-BE49-F238E27FC236}">
                <a16:creationId xmlns:a16="http://schemas.microsoft.com/office/drawing/2014/main" id="{28EDAE2E-4F76-4D33-997E-9E6858150C90}"/>
              </a:ext>
            </a:extLst>
          </p:cNvPr>
          <p:cNvSpPr txBox="1">
            <a:spLocks/>
          </p:cNvSpPr>
          <p:nvPr/>
        </p:nvSpPr>
        <p:spPr>
          <a:xfrm>
            <a:off x="350874" y="977485"/>
            <a:ext cx="8708065" cy="28715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04813" lvl="0" indent="-404813" algn="l">
              <a:buClr>
                <a:srgbClr val="FF0000"/>
              </a:buClr>
              <a:buFont typeface="Wingdings" panose="05000000000000000000" pitchFamily="2" charset="2"/>
              <a:buChar char="v"/>
            </a:pPr>
            <a:r>
              <a:rPr lang="en-US" dirty="0"/>
              <a:t>Visual assessment of deterioration:</a:t>
            </a:r>
          </a:p>
          <a:p>
            <a:pPr marL="744538" lvl="0" indent="-342900" algn="l">
              <a:buClr>
                <a:srgbClr val="008000"/>
              </a:buClr>
              <a:buSzPct val="120000"/>
              <a:buFont typeface="Arial" panose="020B0604020202020204" pitchFamily="34" charset="0"/>
              <a:buChar char="•"/>
            </a:pPr>
            <a:r>
              <a:rPr lang="en-US" dirty="0"/>
              <a:t>Decrease of area - percent soil exposure (PSE)</a:t>
            </a:r>
          </a:p>
          <a:p>
            <a:pPr marL="744538" lvl="0" indent="-342900" algn="l">
              <a:buClr>
                <a:srgbClr val="008000"/>
              </a:buClr>
              <a:buSzPct val="120000"/>
              <a:buFont typeface="Arial" panose="020B0604020202020204" pitchFamily="34" charset="0"/>
              <a:buChar char="•"/>
            </a:pPr>
            <a:r>
              <a:rPr lang="en-US" dirty="0"/>
              <a:t>Photography </a:t>
            </a:r>
          </a:p>
          <a:p>
            <a:pPr marL="744538" lvl="0" indent="-342900" algn="l">
              <a:buClr>
                <a:srgbClr val="008000"/>
              </a:buClr>
              <a:buSzPct val="120000"/>
              <a:buFont typeface="Arial" panose="020B0604020202020204" pitchFamily="34" charset="0"/>
              <a:buChar char="•"/>
            </a:pPr>
            <a:r>
              <a:rPr lang="en-US" dirty="0"/>
              <a:t>Colorimetry </a:t>
            </a:r>
          </a:p>
          <a:p>
            <a:pPr marL="744538" lvl="0" indent="-342900" algn="l">
              <a:buClr>
                <a:srgbClr val="008000"/>
              </a:buClr>
              <a:buSzPct val="120000"/>
              <a:buFont typeface="Arial" panose="020B0604020202020204" pitchFamily="34" charset="0"/>
              <a:buChar char="•"/>
            </a:pPr>
            <a:r>
              <a:rPr lang="en-US" dirty="0"/>
              <a:t>Macroscopic</a:t>
            </a:r>
          </a:p>
          <a:p>
            <a:pPr marL="744538" lvl="0" indent="-342900" algn="l">
              <a:buClr>
                <a:srgbClr val="008000"/>
              </a:buClr>
              <a:buSzPct val="120000"/>
              <a:buFont typeface="Arial" panose="020B0604020202020204" pitchFamily="34" charset="0"/>
              <a:buChar char="•"/>
            </a:pPr>
            <a:r>
              <a:rPr lang="en-US" dirty="0"/>
              <a:t>Scanning electron and laser confocal microscopies </a:t>
            </a:r>
          </a:p>
          <a:p>
            <a:pPr marL="342900" lvl="0" indent="-342900" algn="l">
              <a:buClr>
                <a:srgbClr val="FF0000"/>
              </a:buClr>
              <a:buFont typeface="Wingdings" panose="05000000000000000000" pitchFamily="2" charset="2"/>
              <a:buChar char="v"/>
            </a:pPr>
            <a:endParaRPr lang="en-US" sz="2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80" y="3660100"/>
            <a:ext cx="2348464" cy="17613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706" y="3669946"/>
            <a:ext cx="2376109" cy="1782082"/>
          </a:xfrm>
          <a:prstGeom prst="rect">
            <a:avLst/>
          </a:prstGeom>
        </p:spPr>
      </p:pic>
      <p:sp>
        <p:nvSpPr>
          <p:cNvPr id="14" name="Rectangle 13"/>
          <p:cNvSpPr/>
          <p:nvPr/>
        </p:nvSpPr>
        <p:spPr>
          <a:xfrm>
            <a:off x="841380" y="5453040"/>
            <a:ext cx="5609228" cy="369332"/>
          </a:xfrm>
          <a:prstGeom prst="rect">
            <a:avLst/>
          </a:prstGeom>
        </p:spPr>
        <p:txBody>
          <a:bodyPr wrap="none">
            <a:spAutoFit/>
          </a:bodyPr>
          <a:lstStyle/>
          <a:p>
            <a:r>
              <a:rPr lang="en-US" dirty="0"/>
              <a:t>BDM – percent soil exposure due to rips, tears, holes</a:t>
            </a:r>
          </a:p>
        </p:txBody>
      </p:sp>
      <p:sp>
        <p:nvSpPr>
          <p:cNvPr id="16" name="Rectangle 15"/>
          <p:cNvSpPr/>
          <p:nvPr/>
        </p:nvSpPr>
        <p:spPr>
          <a:xfrm>
            <a:off x="7475500" y="5464214"/>
            <a:ext cx="684803" cy="369332"/>
          </a:xfrm>
          <a:prstGeom prst="rect">
            <a:avLst/>
          </a:prstGeom>
        </p:spPr>
        <p:txBody>
          <a:bodyPr wrap="none">
            <a:spAutoFit/>
          </a:bodyPr>
          <a:lstStyle/>
          <a:p>
            <a:r>
              <a:rPr lang="en-US" dirty="0"/>
              <a:t>SEM</a:t>
            </a:r>
          </a:p>
        </p:txBody>
      </p:sp>
      <p:pic>
        <p:nvPicPr>
          <p:cNvPr id="17"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7"/>
              </a:rPr>
              <a:t>https://smallfruits.wsu.edu</a:t>
            </a:r>
            <a:endParaRPr lang="en-US" sz="1400" b="1" i="1" u="sng"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21" name="TextBox 20">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7"/>
              </a:rPr>
              <a:t>biodegradablemulch.org</a:t>
            </a:r>
            <a:endParaRPr lang="en-US" sz="1400" b="1" i="1" u="sng"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23932" y="3679777"/>
            <a:ext cx="1587941" cy="1774029"/>
          </a:xfrm>
          <a:prstGeom prst="rect">
            <a:avLst/>
          </a:prstGeom>
        </p:spPr>
      </p:pic>
    </p:spTree>
    <p:extLst>
      <p:ext uri="{BB962C8B-B14F-4D97-AF65-F5344CB8AC3E}">
        <p14:creationId xmlns:p14="http://schemas.microsoft.com/office/powerpoint/2010/main" val="346863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036FFD7-650B-4C1A-A9E9-0A02022675EC}"/>
              </a:ext>
            </a:extLst>
          </p:cNvPr>
          <p:cNvSpPr txBox="1">
            <a:spLocks/>
          </p:cNvSpPr>
          <p:nvPr/>
        </p:nvSpPr>
        <p:spPr>
          <a:xfrm>
            <a:off x="1" y="-8387"/>
            <a:ext cx="9144000" cy="679506"/>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rPr>
              <a:t>Percent Soil Exposure (PSE)</a:t>
            </a:r>
          </a:p>
        </p:txBody>
      </p:sp>
      <p:sp>
        <p:nvSpPr>
          <p:cNvPr id="13" name="TextBox 12">
            <a:extLst>
              <a:ext uri="{FF2B5EF4-FFF2-40B4-BE49-F238E27FC236}">
                <a16:creationId xmlns:a16="http://schemas.microsoft.com/office/drawing/2014/main" id="{9E5E2B9F-0153-4C09-9F7A-37F5F7844879}"/>
              </a:ext>
            </a:extLst>
          </p:cNvPr>
          <p:cNvSpPr txBox="1"/>
          <p:nvPr/>
        </p:nvSpPr>
        <p:spPr>
          <a:xfrm>
            <a:off x="0" y="6027003"/>
            <a:ext cx="9144000" cy="830997"/>
          </a:xfrm>
          <a:prstGeom prst="rect">
            <a:avLst/>
          </a:prstGeom>
          <a:noFill/>
        </p:spPr>
        <p:txBody>
          <a:bodyPr wrap="square" rtlCol="0">
            <a:spAutoFit/>
          </a:bodyPr>
          <a:lstStyle/>
          <a:p>
            <a:r>
              <a:rPr lang="en-US" sz="1600" dirty="0"/>
              <a:t>PSE during </a:t>
            </a:r>
            <a:r>
              <a:rPr lang="en-US" sz="1600" b="1" dirty="0"/>
              <a:t>sweet corn </a:t>
            </a:r>
            <a:r>
              <a:rPr lang="en-US" sz="1600" dirty="0"/>
              <a:t>growing season in Mount Vernon, WA; 0 = completely intact, 100 = fully deteriorated, ratings in 1% increments up to 20%, and 5% increments thereafter; error bar is ± one standard error of the mean.</a:t>
            </a:r>
          </a:p>
        </p:txBody>
      </p:sp>
      <p:grpSp>
        <p:nvGrpSpPr>
          <p:cNvPr id="14" name="Group 13">
            <a:extLst>
              <a:ext uri="{FF2B5EF4-FFF2-40B4-BE49-F238E27FC236}">
                <a16:creationId xmlns:a16="http://schemas.microsoft.com/office/drawing/2014/main" id="{B3A94610-D011-467D-A593-4F745D10E627}"/>
              </a:ext>
            </a:extLst>
          </p:cNvPr>
          <p:cNvGrpSpPr/>
          <p:nvPr/>
        </p:nvGrpSpPr>
        <p:grpSpPr>
          <a:xfrm>
            <a:off x="489826" y="695503"/>
            <a:ext cx="7320827" cy="5424881"/>
            <a:chOff x="1616496" y="695503"/>
            <a:chExt cx="7320827" cy="5424881"/>
          </a:xfrm>
        </p:grpSpPr>
        <p:pic>
          <p:nvPicPr>
            <p:cNvPr id="15" name="Picture 14" descr="A close up of a map&#10;&#10;Description automatically generated">
              <a:extLst>
                <a:ext uri="{FF2B5EF4-FFF2-40B4-BE49-F238E27FC236}">
                  <a16:creationId xmlns:a16="http://schemas.microsoft.com/office/drawing/2014/main" id="{82D6968F-D1BC-4E79-8DC6-F70A57B2E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496" y="695503"/>
              <a:ext cx="5911007" cy="5424881"/>
            </a:xfrm>
            <a:prstGeom prst="rect">
              <a:avLst/>
            </a:prstGeom>
          </p:spPr>
        </p:pic>
        <p:sp>
          <p:nvSpPr>
            <p:cNvPr id="16" name="TextBox 15">
              <a:extLst>
                <a:ext uri="{FF2B5EF4-FFF2-40B4-BE49-F238E27FC236}">
                  <a16:creationId xmlns:a16="http://schemas.microsoft.com/office/drawing/2014/main" id="{7F691657-6E9F-463E-8A07-BF697F1F5D4F}"/>
                </a:ext>
              </a:extLst>
            </p:cNvPr>
            <p:cNvSpPr txBox="1"/>
            <p:nvPr/>
          </p:nvSpPr>
          <p:spPr>
            <a:xfrm>
              <a:off x="6893174" y="3530990"/>
              <a:ext cx="2044149" cy="646331"/>
            </a:xfrm>
            <a:prstGeom prst="rect">
              <a:avLst/>
            </a:prstGeom>
            <a:solidFill>
              <a:schemeClr val="bg1"/>
            </a:solidFill>
            <a:ln>
              <a:solidFill>
                <a:schemeClr val="tx1"/>
              </a:solidFill>
            </a:ln>
          </p:spPr>
          <p:txBody>
            <a:bodyPr wrap="none" rtlCol="0">
              <a:spAutoFit/>
            </a:bodyPr>
            <a:lstStyle/>
            <a:p>
              <a:r>
                <a:rPr lang="en-US" b="1" dirty="0"/>
                <a:t>Growing season </a:t>
              </a:r>
              <a:br>
                <a:rPr lang="en-US" b="1" dirty="0"/>
              </a:br>
              <a:r>
                <a:rPr lang="en-US" b="1" dirty="0"/>
                <a:t>    = 16 </a:t>
              </a:r>
              <a:r>
                <a:rPr lang="en-US" b="1" dirty="0" err="1"/>
                <a:t>wk</a:t>
              </a:r>
              <a:endParaRPr lang="en-US" b="1" dirty="0"/>
            </a:p>
          </p:txBody>
        </p:sp>
      </p:grpSp>
      <p:grpSp>
        <p:nvGrpSpPr>
          <p:cNvPr id="17" name="Group 16">
            <a:extLst>
              <a:ext uri="{FF2B5EF4-FFF2-40B4-BE49-F238E27FC236}">
                <a16:creationId xmlns:a16="http://schemas.microsoft.com/office/drawing/2014/main" id="{9ACDA5E9-AC21-4C74-887F-CC4E74CF96E2}"/>
              </a:ext>
            </a:extLst>
          </p:cNvPr>
          <p:cNvGrpSpPr/>
          <p:nvPr/>
        </p:nvGrpSpPr>
        <p:grpSpPr>
          <a:xfrm>
            <a:off x="4848307" y="1133915"/>
            <a:ext cx="3805867" cy="1785105"/>
            <a:chOff x="5377070" y="1212571"/>
            <a:chExt cx="3310661" cy="1785105"/>
          </a:xfrm>
          <a:solidFill>
            <a:schemeClr val="bg1"/>
          </a:solidFill>
        </p:grpSpPr>
        <p:sp>
          <p:nvSpPr>
            <p:cNvPr id="18" name="TextBox 17">
              <a:extLst>
                <a:ext uri="{FF2B5EF4-FFF2-40B4-BE49-F238E27FC236}">
                  <a16:creationId xmlns:a16="http://schemas.microsoft.com/office/drawing/2014/main" id="{02B66F34-6EC3-4A9E-A466-EA9A4F016AF6}"/>
                </a:ext>
              </a:extLst>
            </p:cNvPr>
            <p:cNvSpPr txBox="1"/>
            <p:nvPr/>
          </p:nvSpPr>
          <p:spPr>
            <a:xfrm>
              <a:off x="5702931" y="1312683"/>
              <a:ext cx="2984800" cy="1631216"/>
            </a:xfrm>
            <a:prstGeom prst="rect">
              <a:avLst/>
            </a:prstGeom>
            <a:grpFill/>
          </p:spPr>
          <p:txBody>
            <a:bodyPr wrap="square" rtlCol="0">
              <a:spAutoFit/>
            </a:bodyPr>
            <a:lstStyle/>
            <a:p>
              <a:pPr>
                <a:spcAft>
                  <a:spcPts val="600"/>
                </a:spcAft>
              </a:pPr>
              <a:r>
                <a:rPr lang="en-US" sz="1000" b="1" dirty="0">
                  <a:latin typeface="+mj-lt"/>
                  <a:cs typeface="Times New Roman" panose="02020603050405020304" pitchFamily="18" charset="0"/>
                </a:rPr>
                <a:t>Bio360 – 18.0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a:latin typeface="+mj-lt"/>
                  <a:cs typeface="Times New Roman" panose="02020603050405020304" pitchFamily="18" charset="0"/>
                </a:rPr>
                <a:t>Clear </a:t>
              </a:r>
              <a:r>
                <a:rPr lang="en-US" sz="1000" b="1" dirty="0" err="1">
                  <a:latin typeface="+mj-lt"/>
                  <a:cs typeface="Times New Roman" panose="02020603050405020304" pitchFamily="18" charset="0"/>
                </a:rPr>
                <a:t>Organix</a:t>
              </a:r>
              <a:r>
                <a:rPr lang="en-US" sz="1000" b="1" dirty="0">
                  <a:latin typeface="+mj-lt"/>
                  <a:cs typeface="Times New Roman" panose="02020603050405020304" pitchFamily="18" charset="0"/>
                </a:rPr>
                <a:t> AG  – 12.7 </a:t>
              </a:r>
              <a:r>
                <a:rPr lang="en-US" sz="1000" b="1" dirty="0" err="1">
                  <a:latin typeface="+mj-lt"/>
                  <a:cs typeface="Times New Roman" panose="02020603050405020304" pitchFamily="18" charset="0"/>
                </a:rPr>
                <a:t>μm</a:t>
              </a:r>
              <a:r>
                <a:rPr lang="en-US" sz="1000" b="1" dirty="0">
                  <a:latin typeface="+mj-lt"/>
                  <a:cs typeface="Times New Roman" panose="02020603050405020304" pitchFamily="18" charset="0"/>
                </a:rPr>
                <a:t> (2017), 17.8 </a:t>
              </a:r>
              <a:r>
                <a:rPr lang="en-US" sz="1000" b="1" dirty="0" err="1">
                  <a:latin typeface="+mj-lt"/>
                  <a:cs typeface="Times New Roman" panose="02020603050405020304" pitchFamily="18" charset="0"/>
                </a:rPr>
                <a:t>μm</a:t>
              </a:r>
              <a:r>
                <a:rPr lang="en-US" sz="1000" b="1" dirty="0">
                  <a:latin typeface="+mj-lt"/>
                  <a:cs typeface="Times New Roman" panose="02020603050405020304" pitchFamily="18" charset="0"/>
                </a:rPr>
                <a:t> (2018)</a:t>
              </a:r>
            </a:p>
            <a:p>
              <a:pPr>
                <a:spcAft>
                  <a:spcPts val="600"/>
                </a:spcAft>
              </a:pPr>
              <a:r>
                <a:rPr lang="en-US" sz="1000" b="1" dirty="0">
                  <a:latin typeface="+mj-lt"/>
                  <a:cs typeface="Times New Roman" panose="02020603050405020304" pitchFamily="18" charset="0"/>
                </a:rPr>
                <a:t>Exp. PLA/PHA  – 25.0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err="1">
                  <a:latin typeface="+mj-lt"/>
                  <a:cs typeface="Times New Roman" panose="02020603050405020304" pitchFamily="18" charset="0"/>
                </a:rPr>
                <a:t>Naturecycle</a:t>
              </a:r>
              <a:r>
                <a:rPr lang="en-US" sz="1000" b="1" dirty="0">
                  <a:latin typeface="+mj-lt"/>
                  <a:cs typeface="Times New Roman" panose="02020603050405020304" pitchFamily="18" charset="0"/>
                </a:rPr>
                <a:t>  – 25.4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err="1">
                  <a:latin typeface="+mj-lt"/>
                  <a:cs typeface="Times New Roman" panose="02020603050405020304" pitchFamily="18" charset="0"/>
                </a:rPr>
                <a:t>Organix</a:t>
              </a:r>
              <a:r>
                <a:rPr lang="en-US" sz="1000" b="1" dirty="0">
                  <a:latin typeface="+mj-lt"/>
                  <a:cs typeface="Times New Roman" panose="02020603050405020304" pitchFamily="18" charset="0"/>
                </a:rPr>
                <a:t> AG  – 17.8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a:latin typeface="+mj-lt"/>
                  <a:cs typeface="Times New Roman" panose="02020603050405020304" pitchFamily="18" charset="0"/>
                </a:rPr>
                <a:t>Polyethylene  – 25.4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err="1">
                  <a:latin typeface="+mj-lt"/>
                  <a:cs typeface="Times New Roman" panose="02020603050405020304" pitchFamily="18" charset="0"/>
                </a:rPr>
                <a:t>WeedGuardPlus</a:t>
              </a:r>
              <a:r>
                <a:rPr lang="en-US" sz="1000" b="1" dirty="0">
                  <a:latin typeface="+mj-lt"/>
                  <a:cs typeface="Times New Roman" panose="02020603050405020304" pitchFamily="18" charset="0"/>
                </a:rPr>
                <a:t>  – 240.0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p:txBody>
        </p:sp>
        <p:pic>
          <p:nvPicPr>
            <p:cNvPr id="19" name="Picture 18" descr="A close up of a map&#10;&#10;Description automatically generated">
              <a:extLst>
                <a:ext uri="{FF2B5EF4-FFF2-40B4-BE49-F238E27FC236}">
                  <a16:creationId xmlns:a16="http://schemas.microsoft.com/office/drawing/2014/main" id="{DB1572F7-112F-4319-B67F-BDB29F0C621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77070" y="1212571"/>
              <a:ext cx="325861" cy="1785105"/>
            </a:xfrm>
            <a:prstGeom prst="rect">
              <a:avLst/>
            </a:prstGeom>
            <a:grpFill/>
          </p:spPr>
        </p:pic>
      </p:grpSp>
      <p:sp>
        <p:nvSpPr>
          <p:cNvPr id="20" name="TextBox 19">
            <a:extLst>
              <a:ext uri="{FF2B5EF4-FFF2-40B4-BE49-F238E27FC236}">
                <a16:creationId xmlns:a16="http://schemas.microsoft.com/office/drawing/2014/main" id="{405D6383-0239-4F8D-80C9-E7188D0491DD}"/>
              </a:ext>
            </a:extLst>
          </p:cNvPr>
          <p:cNvSpPr txBox="1"/>
          <p:nvPr/>
        </p:nvSpPr>
        <p:spPr>
          <a:xfrm>
            <a:off x="6824547" y="5696056"/>
            <a:ext cx="2116815" cy="338554"/>
          </a:xfrm>
          <a:prstGeom prst="rect">
            <a:avLst/>
          </a:prstGeom>
          <a:noFill/>
        </p:spPr>
        <p:txBody>
          <a:bodyPr wrap="square" rtlCol="0">
            <a:spAutoFit/>
          </a:bodyPr>
          <a:lstStyle/>
          <a:p>
            <a:pPr algn="r"/>
            <a:r>
              <a:rPr lang="en-US" altLang="zh-CN" sz="1600" dirty="0">
                <a:solidFill>
                  <a:schemeClr val="accent5">
                    <a:lumMod val="50000"/>
                  </a:schemeClr>
                </a:solidFill>
              </a:rPr>
              <a:t>Ghimire</a:t>
            </a:r>
            <a:r>
              <a:rPr lang="zh-CN" altLang="en-US" sz="1600" dirty="0">
                <a:solidFill>
                  <a:schemeClr val="accent5">
                    <a:lumMod val="50000"/>
                  </a:schemeClr>
                </a:solidFill>
              </a:rPr>
              <a:t> </a:t>
            </a:r>
            <a:r>
              <a:rPr lang="en-US" altLang="zh-CN" sz="1600" dirty="0">
                <a:solidFill>
                  <a:schemeClr val="accent5">
                    <a:lumMod val="50000"/>
                  </a:schemeClr>
                </a:solidFill>
              </a:rPr>
              <a:t>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a:t>
            </a:r>
            <a:endParaRPr lang="en-US" sz="1600" dirty="0">
              <a:solidFill>
                <a:schemeClr val="accent5">
                  <a:lumMod val="50000"/>
                </a:schemeClr>
              </a:solidFill>
            </a:endParaRPr>
          </a:p>
        </p:txBody>
      </p:sp>
    </p:spTree>
    <p:extLst>
      <p:ext uri="{BB962C8B-B14F-4D97-AF65-F5344CB8AC3E}">
        <p14:creationId xmlns:p14="http://schemas.microsoft.com/office/powerpoint/2010/main" val="154167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B88DC3-911A-4E4E-812F-26C0BE6ABB29}"/>
              </a:ext>
            </a:extLst>
          </p:cNvPr>
          <p:cNvSpPr/>
          <p:nvPr/>
        </p:nvSpPr>
        <p:spPr>
          <a:xfrm>
            <a:off x="2977662" y="5211340"/>
            <a:ext cx="4290640" cy="300082"/>
          </a:xfrm>
          <a:prstGeom prst="rect">
            <a:avLst/>
          </a:prstGeom>
          <a:ln>
            <a:noFill/>
          </a:ln>
        </p:spPr>
        <p:txBody>
          <a:bodyPr wrap="square">
            <a:spAutoFit/>
          </a:bodyPr>
          <a:lstStyle/>
          <a:p>
            <a:r>
              <a:rPr lang="en-US" sz="1350" dirty="0">
                <a:latin typeface="Arial" charset="0"/>
                <a:ea typeface="Arial" charset="0"/>
                <a:cs typeface="Arial" charset="0"/>
              </a:rPr>
              <a:t>NS</a:t>
            </a:r>
            <a:r>
              <a:rPr lang="en-US" altLang="zh-CN" sz="1350" dirty="0">
                <a:latin typeface="Arial" charset="0"/>
                <a:ea typeface="Arial" charset="0"/>
                <a:cs typeface="Arial" charset="0"/>
              </a:rPr>
              <a:t>: </a:t>
            </a:r>
            <a:r>
              <a:rPr lang="en-US" sz="1350" dirty="0">
                <a:latin typeface="Arial" charset="0"/>
                <a:ea typeface="Arial" charset="0"/>
                <a:cs typeface="Arial" charset="0"/>
              </a:rPr>
              <a:t>nonsignificant             *</a:t>
            </a:r>
            <a:r>
              <a:rPr lang="zh-CN" altLang="en-US" sz="1350" dirty="0">
                <a:latin typeface="Arial" charset="0"/>
                <a:ea typeface="Arial" charset="0"/>
                <a:cs typeface="Arial" charset="0"/>
              </a:rPr>
              <a:t> </a:t>
            </a:r>
            <a:r>
              <a:rPr lang="en-US" sz="1350" i="1" dirty="0">
                <a:latin typeface="Arial" charset="0"/>
                <a:ea typeface="Arial" charset="0"/>
                <a:cs typeface="Arial" charset="0"/>
              </a:rPr>
              <a:t>P </a:t>
            </a:r>
            <a:r>
              <a:rPr lang="en-US" sz="1350" dirty="0">
                <a:latin typeface="Arial" charset="0"/>
                <a:ea typeface="Arial" charset="0"/>
                <a:cs typeface="Arial" charset="0"/>
              </a:rPr>
              <a:t>≤ 0.05</a:t>
            </a:r>
          </a:p>
        </p:txBody>
      </p:sp>
      <p:sp>
        <p:nvSpPr>
          <p:cNvPr id="12" name="Rectangle 11">
            <a:extLst>
              <a:ext uri="{FF2B5EF4-FFF2-40B4-BE49-F238E27FC236}">
                <a16:creationId xmlns:a16="http://schemas.microsoft.com/office/drawing/2014/main" id="{D88488A7-6F83-42A6-9362-E70D62FE6792}"/>
              </a:ext>
            </a:extLst>
          </p:cNvPr>
          <p:cNvSpPr/>
          <p:nvPr/>
        </p:nvSpPr>
        <p:spPr>
          <a:xfrm>
            <a:off x="0" y="5538461"/>
            <a:ext cx="9144000" cy="1200329"/>
          </a:xfrm>
          <a:prstGeom prst="rect">
            <a:avLst/>
          </a:prstGeom>
        </p:spPr>
        <p:txBody>
          <a:bodyPr wrap="square">
            <a:spAutoFit/>
          </a:bodyPr>
          <a:lstStyle/>
          <a:p>
            <a:pPr lvl="0" defTabSz="914400">
              <a:defRPr/>
            </a:pPr>
            <a:r>
              <a:rPr lang="en-US" dirty="0"/>
              <a:t>PSE of mulch (0.5 = 12.7 </a:t>
            </a:r>
            <a:r>
              <a:rPr lang="en-US" dirty="0" err="1"/>
              <a:t>μm</a:t>
            </a:r>
            <a:r>
              <a:rPr lang="en-US" dirty="0"/>
              <a:t> thickness, 0.6 = 15.2 </a:t>
            </a:r>
            <a:r>
              <a:rPr lang="en-US" dirty="0" err="1"/>
              <a:t>μm</a:t>
            </a:r>
            <a:r>
              <a:rPr lang="en-US" dirty="0"/>
              <a:t> thickness) in raspberry production in Lynden, WA; 0% = completely intact, 100% = fully deteriorated, ratings in 1% increments up to 20%, and 5% increments thereafter; error bar is ± one standard error of the mean.</a:t>
            </a:r>
          </a:p>
        </p:txBody>
      </p:sp>
      <p:sp>
        <p:nvSpPr>
          <p:cNvPr id="13" name="TextBox 12">
            <a:extLst>
              <a:ext uri="{FF2B5EF4-FFF2-40B4-BE49-F238E27FC236}">
                <a16:creationId xmlns:a16="http://schemas.microsoft.com/office/drawing/2014/main" id="{8835119C-9C9F-42C8-AB9E-F0CE86D3BB5C}"/>
              </a:ext>
            </a:extLst>
          </p:cNvPr>
          <p:cNvSpPr txBox="1"/>
          <p:nvPr/>
        </p:nvSpPr>
        <p:spPr>
          <a:xfrm>
            <a:off x="6811107" y="6427275"/>
            <a:ext cx="2332893" cy="338554"/>
          </a:xfrm>
          <a:prstGeom prst="rect">
            <a:avLst/>
          </a:prstGeom>
          <a:noFill/>
        </p:spPr>
        <p:txBody>
          <a:bodyPr wrap="square" rtlCol="0">
            <a:spAutoFit/>
          </a:bodyPr>
          <a:lstStyle/>
          <a:p>
            <a:pPr algn="r"/>
            <a:r>
              <a:rPr lang="en-US" sz="1600" dirty="0">
                <a:solidFill>
                  <a:schemeClr val="accent5">
                    <a:lumMod val="50000"/>
                  </a:schemeClr>
                </a:solidFill>
              </a:rPr>
              <a:t>Zhang et al., 2020</a:t>
            </a:r>
            <a:endParaRPr lang="en-US" sz="1600" i="1" dirty="0">
              <a:solidFill>
                <a:schemeClr val="accent5">
                  <a:lumMod val="50000"/>
                </a:schemeClr>
              </a:solidFill>
            </a:endParaRPr>
          </a:p>
        </p:txBody>
      </p:sp>
      <p:sp>
        <p:nvSpPr>
          <p:cNvPr id="14" name="Subtitle 2">
            <a:extLst>
              <a:ext uri="{FF2B5EF4-FFF2-40B4-BE49-F238E27FC236}">
                <a16:creationId xmlns:a16="http://schemas.microsoft.com/office/drawing/2014/main" id="{7282D8EA-5A3C-4C2B-A02C-4D6E86FEBB78}"/>
              </a:ext>
            </a:extLst>
          </p:cNvPr>
          <p:cNvSpPr txBox="1">
            <a:spLocks/>
          </p:cNvSpPr>
          <p:nvPr/>
        </p:nvSpPr>
        <p:spPr>
          <a:xfrm>
            <a:off x="1" y="-492"/>
            <a:ext cx="9144000" cy="679506"/>
          </a:xfrm>
          <a:prstGeom prst="rect">
            <a:avLst/>
          </a:prstGeom>
          <a:solidFill>
            <a:srgbClr val="C00000"/>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dirty="0">
                <a:solidFill>
                  <a:schemeClr val="bg1"/>
                </a:solidFill>
              </a:rPr>
              <a:t>Percent Soil Exposure (PSE) in Raspberry</a:t>
            </a:r>
          </a:p>
        </p:txBody>
      </p:sp>
      <p:pic>
        <p:nvPicPr>
          <p:cNvPr id="15" name="Picture 14">
            <a:extLst>
              <a:ext uri="{FF2B5EF4-FFF2-40B4-BE49-F238E27FC236}">
                <a16:creationId xmlns:a16="http://schemas.microsoft.com/office/drawing/2014/main" id="{AAB79B1D-393A-44C4-8957-663AA6555EB0}"/>
              </a:ext>
            </a:extLst>
          </p:cNvPr>
          <p:cNvPicPr>
            <a:picLocks noChangeAspect="1"/>
          </p:cNvPicPr>
          <p:nvPr/>
        </p:nvPicPr>
        <p:blipFill>
          <a:blip r:embed="rId3"/>
          <a:stretch>
            <a:fillRect/>
          </a:stretch>
        </p:blipFill>
        <p:spPr>
          <a:xfrm>
            <a:off x="76200" y="835936"/>
            <a:ext cx="9144000" cy="4375404"/>
          </a:xfrm>
          <a:prstGeom prst="rect">
            <a:avLst/>
          </a:prstGeom>
        </p:spPr>
      </p:pic>
      <p:cxnSp>
        <p:nvCxnSpPr>
          <p:cNvPr id="16" name="Straight Arrow Connector 15">
            <a:extLst>
              <a:ext uri="{FF2B5EF4-FFF2-40B4-BE49-F238E27FC236}">
                <a16:creationId xmlns:a16="http://schemas.microsoft.com/office/drawing/2014/main" id="{ECD1B6C4-D01E-44CE-8453-1D2E08982F52}"/>
              </a:ext>
            </a:extLst>
          </p:cNvPr>
          <p:cNvCxnSpPr/>
          <p:nvPr/>
        </p:nvCxnSpPr>
        <p:spPr>
          <a:xfrm>
            <a:off x="3629465" y="2771340"/>
            <a:ext cx="0" cy="393895"/>
          </a:xfrm>
          <a:prstGeom prst="straightConnector1">
            <a:avLst/>
          </a:prstGeom>
          <a:ln w="476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ABCE92-9FD3-4806-A65C-C3C752162416}"/>
              </a:ext>
            </a:extLst>
          </p:cNvPr>
          <p:cNvSpPr txBox="1"/>
          <p:nvPr/>
        </p:nvSpPr>
        <p:spPr>
          <a:xfrm>
            <a:off x="3221506" y="2419643"/>
            <a:ext cx="813043" cy="369332"/>
          </a:xfrm>
          <a:prstGeom prst="rect">
            <a:avLst/>
          </a:prstGeom>
          <a:noFill/>
        </p:spPr>
        <p:txBody>
          <a:bodyPr wrap="none" rtlCol="0">
            <a:spAutoFit/>
          </a:bodyPr>
          <a:lstStyle/>
          <a:p>
            <a:r>
              <a:rPr lang="en-US" b="1" dirty="0"/>
              <a:t>16 </a:t>
            </a:r>
            <a:r>
              <a:rPr lang="en-US" b="1" dirty="0" err="1"/>
              <a:t>wk</a:t>
            </a:r>
            <a:endParaRPr lang="en-US" b="1" dirty="0"/>
          </a:p>
        </p:txBody>
      </p:sp>
    </p:spTree>
    <p:extLst>
      <p:ext uri="{BB962C8B-B14F-4D97-AF65-F5344CB8AC3E}">
        <p14:creationId xmlns:p14="http://schemas.microsoft.com/office/powerpoint/2010/main" val="164686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E984D698-72F9-42CD-99ED-1BC8E993E6A7}"/>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95435436-B146-41A3-B99E-B41E939F113F}"/>
              </a:ext>
            </a:extLst>
          </p:cNvPr>
          <p:cNvSpPr txBox="1">
            <a:spLocks/>
          </p:cNvSpPr>
          <p:nvPr/>
        </p:nvSpPr>
        <p:spPr>
          <a:xfrm>
            <a:off x="1" y="-8387"/>
            <a:ext cx="9144000" cy="679506"/>
          </a:xfrm>
          <a:prstGeom prst="rect">
            <a:avLst/>
          </a:prstGeom>
          <a:solidFill>
            <a:srgbClr val="C0000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a:solidFill>
                  <a:schemeClr val="bg1"/>
                </a:solidFill>
              </a:rPr>
              <a:t>Degradation Process</a:t>
            </a:r>
            <a:endParaRPr lang="en-US" sz="4000" b="1" dirty="0">
              <a:solidFill>
                <a:schemeClr val="bg1"/>
              </a:solidFill>
            </a:endParaRPr>
          </a:p>
        </p:txBody>
      </p:sp>
      <p:sp>
        <p:nvSpPr>
          <p:cNvPr id="30" name="Rectangle 29">
            <a:extLst>
              <a:ext uri="{FF2B5EF4-FFF2-40B4-BE49-F238E27FC236}">
                <a16:creationId xmlns:a16="http://schemas.microsoft.com/office/drawing/2014/main" id="{22FBC4A1-78F8-4E4E-A316-70761DA59D62}"/>
              </a:ext>
            </a:extLst>
          </p:cNvPr>
          <p:cNvSpPr/>
          <p:nvPr/>
        </p:nvSpPr>
        <p:spPr>
          <a:xfrm>
            <a:off x="921595" y="5113707"/>
            <a:ext cx="7532896" cy="369332"/>
          </a:xfrm>
          <a:prstGeom prst="rect">
            <a:avLst/>
          </a:prstGeom>
        </p:spPr>
        <p:txBody>
          <a:bodyPr wrap="none">
            <a:spAutoFit/>
          </a:bodyPr>
          <a:lstStyle/>
          <a:p>
            <a:r>
              <a:rPr lang="en-US" dirty="0"/>
              <a:t>A human hair demonstrates the relative size of microns and nanometers</a:t>
            </a:r>
          </a:p>
        </p:txBody>
      </p:sp>
      <p:pic>
        <p:nvPicPr>
          <p:cNvPr id="31" name="Picture 2" descr="Image result for western sare logo">
            <a:extLst>
              <a:ext uri="{FF2B5EF4-FFF2-40B4-BE49-F238E27FC236}">
                <a16:creationId xmlns:a16="http://schemas.microsoft.com/office/drawing/2014/main" id="{C3795C3F-1582-4160-876E-3001884DAE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washington state university logo">
            <a:extLst>
              <a:ext uri="{FF2B5EF4-FFF2-40B4-BE49-F238E27FC236}">
                <a16:creationId xmlns:a16="http://schemas.microsoft.com/office/drawing/2014/main" id="{2699B080-C03D-4F2D-9509-A03D746EC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2C27DBB-AD70-4071-BD77-551D9E5836CC}"/>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8C97AB07-1C69-4569-A070-E8A78E71E3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35" name="TextBox 34">
            <a:extLst>
              <a:ext uri="{FF2B5EF4-FFF2-40B4-BE49-F238E27FC236}">
                <a16:creationId xmlns:a16="http://schemas.microsoft.com/office/drawing/2014/main" id="{B761DFED-BBAD-4580-B95E-BAB36899C613}"/>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E65C8E4A-6CA3-4E01-90E9-CD425F2D14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pic>
        <p:nvPicPr>
          <p:cNvPr id="37" name="Picture 36">
            <a:extLst>
              <a:ext uri="{FF2B5EF4-FFF2-40B4-BE49-F238E27FC236}">
                <a16:creationId xmlns:a16="http://schemas.microsoft.com/office/drawing/2014/main" id="{CE76DA79-AA5C-446F-9FFE-C350F1BD2A23}"/>
              </a:ext>
            </a:extLst>
          </p:cNvPr>
          <p:cNvPicPr/>
          <p:nvPr/>
        </p:nvPicPr>
        <p:blipFill rotWithShape="1">
          <a:blip r:embed="rId8" cstate="print">
            <a:extLst>
              <a:ext uri="{28A0092B-C50C-407E-A947-70E740481C1C}">
                <a14:useLocalDpi xmlns:a14="http://schemas.microsoft.com/office/drawing/2010/main" val="0"/>
              </a:ext>
            </a:extLst>
          </a:blip>
          <a:srcRect/>
          <a:stretch/>
        </p:blipFill>
        <p:spPr bwMode="auto">
          <a:xfrm>
            <a:off x="2345082" y="2127048"/>
            <a:ext cx="4441371" cy="2987196"/>
          </a:xfrm>
          <a:prstGeom prst="rect">
            <a:avLst/>
          </a:prstGeom>
          <a:ln>
            <a:noFill/>
          </a:ln>
          <a:extLst>
            <a:ext uri="{53640926-AAD7-44D8-BBD7-CCE9431645EC}">
              <a14:shadowObscured xmlns:a14="http://schemas.microsoft.com/office/drawing/2010/main"/>
            </a:ext>
          </a:extLst>
        </p:spPr>
      </p:pic>
      <p:grpSp>
        <p:nvGrpSpPr>
          <p:cNvPr id="38" name="Group 37">
            <a:extLst>
              <a:ext uri="{FF2B5EF4-FFF2-40B4-BE49-F238E27FC236}">
                <a16:creationId xmlns:a16="http://schemas.microsoft.com/office/drawing/2014/main" id="{76E27726-FB9D-4609-83B9-73A3BC4BAE3A}"/>
              </a:ext>
            </a:extLst>
          </p:cNvPr>
          <p:cNvGrpSpPr/>
          <p:nvPr/>
        </p:nvGrpSpPr>
        <p:grpSpPr>
          <a:xfrm>
            <a:off x="350874" y="1253942"/>
            <a:ext cx="8708065" cy="564236"/>
            <a:chOff x="350874" y="977486"/>
            <a:chExt cx="8708065" cy="564236"/>
          </a:xfrm>
        </p:grpSpPr>
        <p:sp>
          <p:nvSpPr>
            <p:cNvPr id="39" name="Subtitle 2">
              <a:extLst>
                <a:ext uri="{FF2B5EF4-FFF2-40B4-BE49-F238E27FC236}">
                  <a16:creationId xmlns:a16="http://schemas.microsoft.com/office/drawing/2014/main" id="{2E410416-58EB-4D9B-84C0-FDE91E491FA8}"/>
                </a:ext>
              </a:extLst>
            </p:cNvPr>
            <p:cNvSpPr txBox="1">
              <a:spLocks/>
            </p:cNvSpPr>
            <p:nvPr/>
          </p:nvSpPr>
          <p:spPr>
            <a:xfrm>
              <a:off x="350874" y="977486"/>
              <a:ext cx="8708065" cy="5642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buClr>
                  <a:srgbClr val="FF0000"/>
                </a:buClr>
              </a:pPr>
              <a:r>
                <a:rPr lang="en-US" sz="2000" dirty="0"/>
                <a:t>Film      Fragment      Micro-particle      Nano-particle      CO</a:t>
              </a:r>
              <a:r>
                <a:rPr lang="en-US" sz="2000" baseline="-25000" dirty="0"/>
                <a:t>2</a:t>
              </a:r>
              <a:r>
                <a:rPr lang="en-US" sz="2000" dirty="0"/>
                <a:t> + Biomass</a:t>
              </a:r>
            </a:p>
          </p:txBody>
        </p:sp>
        <p:cxnSp>
          <p:nvCxnSpPr>
            <p:cNvPr id="40" name="Straight Arrow Connector 39">
              <a:extLst>
                <a:ext uri="{FF2B5EF4-FFF2-40B4-BE49-F238E27FC236}">
                  <a16:creationId xmlns:a16="http://schemas.microsoft.com/office/drawing/2014/main" id="{998EEF1E-D5BA-42E6-9EAE-1033849F853E}"/>
                </a:ext>
              </a:extLst>
            </p:cNvPr>
            <p:cNvCxnSpPr/>
            <p:nvPr/>
          </p:nvCxnSpPr>
          <p:spPr>
            <a:xfrm>
              <a:off x="2505486" y="1162494"/>
              <a:ext cx="244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A5DF587-BE34-46D9-BF16-7625A4CEEA94}"/>
                </a:ext>
              </a:extLst>
            </p:cNvPr>
            <p:cNvCxnSpPr/>
            <p:nvPr/>
          </p:nvCxnSpPr>
          <p:spPr>
            <a:xfrm>
              <a:off x="1010093" y="1162494"/>
              <a:ext cx="244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F6B0184-6512-4187-82BA-CAA29C087126}"/>
                </a:ext>
              </a:extLst>
            </p:cNvPr>
            <p:cNvCxnSpPr/>
            <p:nvPr/>
          </p:nvCxnSpPr>
          <p:spPr>
            <a:xfrm>
              <a:off x="4443494" y="1137686"/>
              <a:ext cx="244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353AFDB-69F7-4B7E-81F7-EDD7986E3AB6}"/>
                </a:ext>
              </a:extLst>
            </p:cNvPr>
            <p:cNvCxnSpPr/>
            <p:nvPr/>
          </p:nvCxnSpPr>
          <p:spPr>
            <a:xfrm>
              <a:off x="6404625" y="1162494"/>
              <a:ext cx="244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E40B6653-3100-4B61-A012-9A89991A4CBB}"/>
              </a:ext>
            </a:extLst>
          </p:cNvPr>
          <p:cNvSpPr txBox="1"/>
          <p:nvPr/>
        </p:nvSpPr>
        <p:spPr>
          <a:xfrm>
            <a:off x="6038902" y="5572395"/>
            <a:ext cx="3020037" cy="338554"/>
          </a:xfrm>
          <a:prstGeom prst="rect">
            <a:avLst/>
          </a:prstGeom>
          <a:noFill/>
        </p:spPr>
        <p:txBody>
          <a:bodyPr wrap="square" rtlCol="0">
            <a:spAutoFit/>
          </a:bodyPr>
          <a:lstStyle/>
          <a:p>
            <a:pPr algn="r"/>
            <a:r>
              <a:rPr lang="en-US" altLang="zh-CN" sz="1600" dirty="0">
                <a:solidFill>
                  <a:schemeClr val="accent5">
                    <a:lumMod val="50000"/>
                  </a:schemeClr>
                </a:solidFill>
              </a:rPr>
              <a:t>Hayes, 2019 </a:t>
            </a:r>
            <a:endParaRPr lang="en-US" sz="1600" dirty="0">
              <a:solidFill>
                <a:schemeClr val="accent5">
                  <a:lumMod val="50000"/>
                </a:schemeClr>
              </a:solidFill>
            </a:endParaRPr>
          </a:p>
        </p:txBody>
      </p:sp>
    </p:spTree>
    <p:extLst>
      <p:ext uri="{BB962C8B-B14F-4D97-AF65-F5344CB8AC3E}">
        <p14:creationId xmlns:p14="http://schemas.microsoft.com/office/powerpoint/2010/main" val="1146403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6&quot;/&gt;&lt;property id=&quot;20307&quot; value=&quot;261&quot;/&gt;&lt;/object&gt;&lt;object type=&quot;3&quot; unique_id=&quot;27938&quot;&gt;&lt;property id=&quot;20148&quot; value=&quot;5&quot;/&gt;&lt;property id=&quot;20300&quot; value=&quot;Slide 2&quot;/&gt;&lt;property id=&quot;20307&quot; value=&quot;258&quot;/&gt;&lt;/object&gt;&lt;object type=&quot;3&quot; unique_id=&quot;27939&quot;&gt;&lt;property id=&quot;20148&quot; value=&quot;5&quot;/&gt;&lt;property id=&quot;20300&quot; value=&quot;Slide 3&quot;/&gt;&lt;property id=&quot;20307&quot; value=&quot;259&quot;/&gt;&lt;/object&gt;&lt;object type=&quot;3&quot; unique_id=&quot;27940&quot;&gt;&lt;property id=&quot;20148&quot; value=&quot;5&quot;/&gt;&lt;property id=&quot;20300&quot; value=&quot;Slide 4&quot;/&gt;&lt;property id=&quot;20307&quot; value=&quot;260&quot;/&gt;&lt;/object&gt;&lt;object type=&quot;3&quot; unique_id=&quot;27941&quot;&gt;&lt;property id=&quot;20148&quot; value=&quot;5&quot;/&gt;&lt;property id=&quot;20300&quot; value=&quot;Slide 7&quot;/&gt;&lt;property id=&quot;20307&quot; value=&quot;262&quot;/&gt;&lt;/object&gt;&lt;object type=&quot;3&quot; unique_id=&quot;28114&quot;&gt;&lt;property id=&quot;20148&quot; value=&quot;5&quot;/&gt;&lt;property id=&quot;20300&quot; value=&quot;Slide 5&quot;/&gt;&lt;property id=&quot;20307&quot; value=&quot;263&quot;/&gt;&lt;/object&gt;&lt;/object&gt;&lt;object type=&quot;8&quot; unique_id=&quot;10014&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3953</TotalTime>
  <Words>2149</Words>
  <Application>Microsoft Office PowerPoint</Application>
  <PresentationFormat>On-screen Show (4:3)</PresentationFormat>
  <Paragraphs>143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Huan</dc:creator>
  <cp:lastModifiedBy>srijana shrestha</cp:lastModifiedBy>
  <cp:revision>179</cp:revision>
  <cp:lastPrinted>2020-07-14T18:04:50Z</cp:lastPrinted>
  <dcterms:created xsi:type="dcterms:W3CDTF">2019-11-22T20:56:08Z</dcterms:created>
  <dcterms:modified xsi:type="dcterms:W3CDTF">2020-10-29T02:37:50Z</dcterms:modified>
</cp:coreProperties>
</file>