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7" r:id="rId2"/>
    <p:sldId id="258" r:id="rId3"/>
    <p:sldId id="259" r:id="rId4"/>
    <p:sldId id="261" r:id="rId5"/>
    <p:sldId id="262" r:id="rId6"/>
    <p:sldId id="263" r:id="rId7"/>
    <p:sldId id="264" r:id="rId8"/>
    <p:sldId id="269" r:id="rId9"/>
    <p:sldId id="266" r:id="rId10"/>
  </p:sldIdLst>
  <p:sldSz cx="9144000" cy="6858000" type="screen4x3"/>
  <p:notesSz cx="7023100" cy="93091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0B2"/>
    <a:srgbClr val="A8D08C"/>
    <a:srgbClr val="95C674"/>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6" autoAdjust="0"/>
    <p:restoredTop sz="94243"/>
  </p:normalViewPr>
  <p:slideViewPr>
    <p:cSldViewPr snapToGrid="0">
      <p:cViewPr varScale="1">
        <p:scale>
          <a:sx n="64" d="100"/>
          <a:sy n="64" d="100"/>
        </p:scale>
        <p:origin x="1464"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43238" cy="466725"/>
          </a:xfrm>
          <a:prstGeom prst="rect">
            <a:avLst/>
          </a:prstGeom>
        </p:spPr>
        <p:txBody>
          <a:bodyPr vert="horz" lIns="91422" tIns="45710" rIns="91422" bIns="45710" rtlCol="0"/>
          <a:lstStyle>
            <a:lvl1pPr algn="l">
              <a:defRPr sz="1200"/>
            </a:lvl1pPr>
          </a:lstStyle>
          <a:p>
            <a:endParaRPr lang="en-US"/>
          </a:p>
        </p:txBody>
      </p:sp>
      <p:sp>
        <p:nvSpPr>
          <p:cNvPr id="3" name="Date Placeholder 2"/>
          <p:cNvSpPr>
            <a:spLocks noGrp="1"/>
          </p:cNvSpPr>
          <p:nvPr>
            <p:ph type="dt" sz="quarter" idx="1"/>
          </p:nvPr>
        </p:nvSpPr>
        <p:spPr>
          <a:xfrm>
            <a:off x="3978277" y="2"/>
            <a:ext cx="3043238" cy="466725"/>
          </a:xfrm>
          <a:prstGeom prst="rect">
            <a:avLst/>
          </a:prstGeom>
        </p:spPr>
        <p:txBody>
          <a:bodyPr vert="horz" lIns="91422" tIns="45710" rIns="91422" bIns="45710" rtlCol="0"/>
          <a:lstStyle>
            <a:lvl1pPr algn="r">
              <a:defRPr sz="1200"/>
            </a:lvl1pPr>
          </a:lstStyle>
          <a:p>
            <a:fld id="{E1754B5A-C630-44A3-86CB-AE5BA92B321D}" type="datetimeFigureOut">
              <a:rPr lang="en-US" smtClean="0"/>
              <a:t>11/13/2021</a:t>
            </a:fld>
            <a:endParaRPr lang="en-US"/>
          </a:p>
        </p:txBody>
      </p:sp>
      <p:sp>
        <p:nvSpPr>
          <p:cNvPr id="4" name="Footer Placeholder 3"/>
          <p:cNvSpPr>
            <a:spLocks noGrp="1"/>
          </p:cNvSpPr>
          <p:nvPr>
            <p:ph type="ftr" sz="quarter" idx="2"/>
          </p:nvPr>
        </p:nvSpPr>
        <p:spPr>
          <a:xfrm>
            <a:off x="2" y="8842375"/>
            <a:ext cx="3043238" cy="466725"/>
          </a:xfrm>
          <a:prstGeom prst="rect">
            <a:avLst/>
          </a:prstGeom>
        </p:spPr>
        <p:txBody>
          <a:bodyPr vert="horz" lIns="91422" tIns="45710" rIns="91422" bIns="45710" rtlCol="0" anchor="b"/>
          <a:lstStyle>
            <a:lvl1pPr algn="l">
              <a:defRPr sz="1200"/>
            </a:lvl1pPr>
          </a:lstStyle>
          <a:p>
            <a:endParaRPr lang="en-US"/>
          </a:p>
        </p:txBody>
      </p:sp>
      <p:sp>
        <p:nvSpPr>
          <p:cNvPr id="5" name="Slide Number Placeholder 4"/>
          <p:cNvSpPr>
            <a:spLocks noGrp="1"/>
          </p:cNvSpPr>
          <p:nvPr>
            <p:ph type="sldNum" sz="quarter" idx="3"/>
          </p:nvPr>
        </p:nvSpPr>
        <p:spPr>
          <a:xfrm>
            <a:off x="3978277" y="8842375"/>
            <a:ext cx="3043238" cy="466725"/>
          </a:xfrm>
          <a:prstGeom prst="rect">
            <a:avLst/>
          </a:prstGeom>
        </p:spPr>
        <p:txBody>
          <a:bodyPr vert="horz" lIns="91422" tIns="45710" rIns="91422" bIns="45710" rtlCol="0" anchor="b"/>
          <a:lstStyle>
            <a:lvl1pPr algn="r">
              <a:defRPr sz="1200"/>
            </a:lvl1pPr>
          </a:lstStyle>
          <a:p>
            <a:fld id="{89C6DE96-C17D-4065-BA22-15FBED400A12}" type="slidenum">
              <a:rPr lang="en-US" smtClean="0"/>
              <a:t>‹#›</a:t>
            </a:fld>
            <a:endParaRPr lang="en-US"/>
          </a:p>
        </p:txBody>
      </p:sp>
    </p:spTree>
    <p:extLst>
      <p:ext uri="{BB962C8B-B14F-4D97-AF65-F5344CB8AC3E}">
        <p14:creationId xmlns:p14="http://schemas.microsoft.com/office/powerpoint/2010/main" val="954976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7072"/>
          </a:xfrm>
          <a:prstGeom prst="rect">
            <a:avLst/>
          </a:prstGeom>
        </p:spPr>
        <p:txBody>
          <a:bodyPr vert="horz" lIns="93306" tIns="46652" rIns="93306" bIns="46652" rtlCol="0"/>
          <a:lstStyle>
            <a:lvl1pPr algn="l">
              <a:defRPr sz="1200"/>
            </a:lvl1pPr>
          </a:lstStyle>
          <a:p>
            <a:endParaRPr lang="en-US"/>
          </a:p>
        </p:txBody>
      </p:sp>
      <p:sp>
        <p:nvSpPr>
          <p:cNvPr id="3" name="Date Placeholder 2"/>
          <p:cNvSpPr>
            <a:spLocks noGrp="1"/>
          </p:cNvSpPr>
          <p:nvPr>
            <p:ph type="dt" idx="1"/>
          </p:nvPr>
        </p:nvSpPr>
        <p:spPr>
          <a:xfrm>
            <a:off x="3978134" y="2"/>
            <a:ext cx="3043343" cy="467072"/>
          </a:xfrm>
          <a:prstGeom prst="rect">
            <a:avLst/>
          </a:prstGeom>
        </p:spPr>
        <p:txBody>
          <a:bodyPr vert="horz" lIns="93306" tIns="46652" rIns="93306" bIns="46652" rtlCol="0"/>
          <a:lstStyle>
            <a:lvl1pPr algn="r">
              <a:defRPr sz="1200"/>
            </a:lvl1pPr>
          </a:lstStyle>
          <a:p>
            <a:fld id="{68F434F8-4741-D045-94F8-A6D90911E41B}" type="datetimeFigureOut">
              <a:rPr lang="en-US" smtClean="0"/>
              <a:t>11/13/2021</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06" tIns="46652" rIns="93306" bIns="4665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06" tIns="46652" rIns="93306" bIns="466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2"/>
            <a:ext cx="3043343" cy="467071"/>
          </a:xfrm>
          <a:prstGeom prst="rect">
            <a:avLst/>
          </a:prstGeom>
        </p:spPr>
        <p:txBody>
          <a:bodyPr vert="horz" lIns="93306" tIns="46652" rIns="93306" bIns="46652" rtlCol="0" anchor="b"/>
          <a:lstStyle>
            <a:lvl1pPr algn="l">
              <a:defRPr sz="1200"/>
            </a:lvl1pPr>
          </a:lstStyle>
          <a:p>
            <a:endParaRPr lang="en-US"/>
          </a:p>
        </p:txBody>
      </p:sp>
      <p:sp>
        <p:nvSpPr>
          <p:cNvPr id="7" name="Slide Number Placeholder 6"/>
          <p:cNvSpPr>
            <a:spLocks noGrp="1"/>
          </p:cNvSpPr>
          <p:nvPr>
            <p:ph type="sldNum" sz="quarter" idx="5"/>
          </p:nvPr>
        </p:nvSpPr>
        <p:spPr>
          <a:xfrm>
            <a:off x="3978134" y="8842032"/>
            <a:ext cx="3043343" cy="467071"/>
          </a:xfrm>
          <a:prstGeom prst="rect">
            <a:avLst/>
          </a:prstGeom>
        </p:spPr>
        <p:txBody>
          <a:bodyPr vert="horz" lIns="93306" tIns="46652" rIns="93306" bIns="46652" rtlCol="0" anchor="b"/>
          <a:lstStyle>
            <a:lvl1pPr algn="r">
              <a:defRPr sz="1200"/>
            </a:lvl1pPr>
          </a:lstStyle>
          <a:p>
            <a:fld id="{001F3C80-264B-2C49-A40C-8EBD705FC967}" type="slidenum">
              <a:rPr lang="en-US" smtClean="0"/>
              <a:t>‹#›</a:t>
            </a:fld>
            <a:endParaRPr lang="en-US"/>
          </a:p>
        </p:txBody>
      </p:sp>
    </p:spTree>
    <p:extLst>
      <p:ext uri="{BB962C8B-B14F-4D97-AF65-F5344CB8AC3E}">
        <p14:creationId xmlns:p14="http://schemas.microsoft.com/office/powerpoint/2010/main" val="973589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presentation provides information on the history and rationale for using soil-biodegradable mulch (BDM), its horticultural benefits, application in organic production, and understanding labels.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001F3C80-264B-2C49-A40C-8EBD705FC967}" type="slidenum">
              <a:rPr lang="en-US" smtClean="0"/>
              <a:t>1</a:t>
            </a:fld>
            <a:endParaRPr lang="en-US"/>
          </a:p>
        </p:txBody>
      </p:sp>
    </p:spTree>
    <p:extLst>
      <p:ext uri="{BB962C8B-B14F-4D97-AF65-F5344CB8AC3E}">
        <p14:creationId xmlns:p14="http://schemas.microsoft.com/office/powerpoint/2010/main" val="2630520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 alternative to PE (polyethylene) mulch is needed for several reasons. First, the options for PE mulch disposal are limited. PE mulch recycling is limited due to soil and plant debris contamination. Waste disposal through landfilling and incineration can also be limited. PE mulch is a potential source of environmental pollution. Second, mulch removal is time and labor consuming even with equipment designed to facilitate mulch removal (such as a mulch lifter). It is estimated that up to 10% of PE mulch is left in the field. Note that BDMs are not removable due to ripping.  </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01F3C80-264B-2C49-A40C-8EBD705FC967}" type="slidenum">
              <a:rPr lang="en-US" smtClean="0"/>
              <a:t>2</a:t>
            </a:fld>
            <a:endParaRPr lang="en-US"/>
          </a:p>
        </p:txBody>
      </p:sp>
    </p:spTree>
    <p:extLst>
      <p:ext uri="{BB962C8B-B14F-4D97-AF65-F5344CB8AC3E}">
        <p14:creationId xmlns:p14="http://schemas.microsoft.com/office/powerpoint/2010/main" val="3684644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is an example of a mulch lifter (Fig. 1). The amount of PE mulch being stockpiled in California (Fig. 2) is quite extensive as landfill and recycling are not options for disposal.</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001F3C80-264B-2C49-A40C-8EBD705FC967}" type="slidenum">
              <a:rPr lang="en-US" smtClean="0"/>
              <a:t>3</a:t>
            </a:fld>
            <a:endParaRPr lang="en-US"/>
          </a:p>
        </p:txBody>
      </p:sp>
    </p:spTree>
    <p:extLst>
      <p:ext uri="{BB962C8B-B14F-4D97-AF65-F5344CB8AC3E}">
        <p14:creationId xmlns:p14="http://schemas.microsoft.com/office/powerpoint/2010/main" val="1610655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BDM used in crop production should completely biodegrade, without harming the  soil ecology. BDM should provide crop production benefits comparable to PE mulch, including weed control, moisture retention, soil temperature modification, efficient use of fertilizer, early harvest, and increased crop yield and quality. BDM is designed to be tilled into the soil after use, eliminating waste and disposal challenges. BDMs should not go into recycling facilities as they will contaminate the other recyclables.</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001F3C80-264B-2C49-A40C-8EBD705FC967}" type="slidenum">
              <a:rPr lang="en-US" smtClean="0"/>
              <a:t>4</a:t>
            </a:fld>
            <a:endParaRPr lang="en-US"/>
          </a:p>
        </p:txBody>
      </p:sp>
    </p:spTree>
    <p:extLst>
      <p:ext uri="{BB962C8B-B14F-4D97-AF65-F5344CB8AC3E}">
        <p14:creationId xmlns:p14="http://schemas.microsoft.com/office/powerpoint/2010/main" val="570914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Crop production with BDMs is shown in Table 1. Yield is greater compared with bare ground and essentially the same as with   PE mulch. Weed control varies between BDM and PE mulch depending on crop and location.</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001F3C80-264B-2C49-A40C-8EBD705FC967}" type="slidenum">
              <a:rPr lang="en-US" smtClean="0"/>
              <a:t>5</a:t>
            </a:fld>
            <a:endParaRPr lang="en-US"/>
          </a:p>
        </p:txBody>
      </p:sp>
    </p:spTree>
    <p:extLst>
      <p:ext uri="{BB962C8B-B14F-4D97-AF65-F5344CB8AC3E}">
        <p14:creationId xmlns:p14="http://schemas.microsoft.com/office/powerpoint/2010/main" val="3798890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USDA National Organic Program added biodegradable biobased mulch film to its list of allowed substances in October 2014. However, it </a:t>
            </a:r>
            <a:r>
              <a:rPr lang="en-US" sz="1200" b="1" kern="1200" dirty="0">
                <a:solidFill>
                  <a:schemeClr val="tx1"/>
                </a:solidFill>
                <a:effectLst/>
                <a:latin typeface="+mn-lt"/>
                <a:ea typeface="+mn-ea"/>
                <a:cs typeface="+mn-cs"/>
              </a:rPr>
              <a:t>MUST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 </a:t>
            </a:r>
            <a:r>
              <a:rPr lang="en-US" sz="1200" kern="1200" dirty="0">
                <a:solidFill>
                  <a:schemeClr val="tx1"/>
                </a:solidFill>
                <a:effectLst/>
                <a:latin typeface="+mn-lt"/>
                <a:ea typeface="+mn-ea"/>
                <a:cs typeface="+mn-cs"/>
              </a:rPr>
              <a:t>be 100% biobased (</a:t>
            </a:r>
            <a:r>
              <a:rPr lang="en-US" sz="1200" i="1" kern="1200" dirty="0">
                <a:solidFill>
                  <a:schemeClr val="tx1"/>
                </a:solidFill>
                <a:effectLst/>
                <a:latin typeface="+mn-lt"/>
                <a:ea typeface="+mn-ea"/>
                <a:cs typeface="+mn-cs"/>
              </a:rPr>
              <a:t>ASTM D6866)</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b) </a:t>
            </a:r>
            <a:r>
              <a:rPr lang="en-US" sz="1200" kern="1200" dirty="0">
                <a:solidFill>
                  <a:schemeClr val="tx1"/>
                </a:solidFill>
                <a:effectLst/>
                <a:latin typeface="+mn-lt"/>
                <a:ea typeface="+mn-ea"/>
                <a:cs typeface="+mn-cs"/>
              </a:rPr>
              <a:t>be produced without use of synthetic polymers (minor additives such as colorants and processing aids not required to be biobased); </a:t>
            </a:r>
            <a:r>
              <a:rPr lang="en-US" sz="1200" b="1" kern="1200" dirty="0">
                <a:solidFill>
                  <a:schemeClr val="tx1"/>
                </a:solidFill>
                <a:effectLst/>
                <a:latin typeface="+mn-lt"/>
                <a:ea typeface="+mn-ea"/>
                <a:cs typeface="+mn-cs"/>
              </a:rPr>
              <a:t>c) </a:t>
            </a:r>
            <a:r>
              <a:rPr lang="en-US" sz="1200" kern="1200" dirty="0">
                <a:solidFill>
                  <a:schemeClr val="tx1"/>
                </a:solidFill>
                <a:effectLst/>
                <a:latin typeface="+mn-lt"/>
                <a:ea typeface="+mn-ea"/>
                <a:cs typeface="+mn-cs"/>
              </a:rPr>
              <a:t>be produced without organisms or feedstock derived from excluded methods (i.e., synthetic or GMO); </a:t>
            </a:r>
            <a:r>
              <a:rPr lang="en-US" sz="1200" b="1" kern="1200" dirty="0">
                <a:solidFill>
                  <a:schemeClr val="tx1"/>
                </a:solidFill>
                <a:effectLst/>
                <a:latin typeface="+mn-lt"/>
                <a:ea typeface="+mn-ea"/>
                <a:cs typeface="+mn-cs"/>
              </a:rPr>
              <a:t>d) </a:t>
            </a:r>
            <a:r>
              <a:rPr lang="en-US" sz="1200" kern="1200" dirty="0">
                <a:solidFill>
                  <a:schemeClr val="tx1"/>
                </a:solidFill>
                <a:effectLst/>
                <a:latin typeface="+mn-lt"/>
                <a:ea typeface="+mn-ea"/>
                <a:cs typeface="+mn-cs"/>
              </a:rPr>
              <a:t>meet </a:t>
            </a:r>
            <a:r>
              <a:rPr lang="en-US" sz="1200" kern="1200" dirty="0" err="1">
                <a:solidFill>
                  <a:schemeClr val="tx1"/>
                </a:solidFill>
                <a:effectLst/>
                <a:latin typeface="+mn-lt"/>
                <a:ea typeface="+mn-ea"/>
                <a:cs typeface="+mn-cs"/>
              </a:rPr>
              <a:t>compostability</a:t>
            </a:r>
            <a:r>
              <a:rPr lang="en-US" sz="1200" kern="1200" dirty="0">
                <a:solidFill>
                  <a:schemeClr val="tx1"/>
                </a:solidFill>
                <a:effectLst/>
                <a:latin typeface="+mn-lt"/>
                <a:ea typeface="+mn-ea"/>
                <a:cs typeface="+mn-cs"/>
              </a:rPr>
              <a:t> specifications (ASTM D6400, ASTM D6868, EN 13432, EN 14995, or ISO 17088); and </a:t>
            </a:r>
            <a:r>
              <a:rPr lang="en-US" sz="1200" b="1" kern="1200" dirty="0">
                <a:solidFill>
                  <a:schemeClr val="tx1"/>
                </a:solidFill>
                <a:effectLst/>
                <a:latin typeface="+mn-lt"/>
                <a:ea typeface="+mn-ea"/>
                <a:cs typeface="+mn-cs"/>
              </a:rPr>
              <a:t>e) </a:t>
            </a:r>
            <a:r>
              <a:rPr lang="en-US" sz="1200" kern="1200" dirty="0">
                <a:solidFill>
                  <a:schemeClr val="tx1"/>
                </a:solidFill>
                <a:effectLst/>
                <a:latin typeface="+mn-lt"/>
                <a:ea typeface="+mn-ea"/>
                <a:cs typeface="+mn-cs"/>
              </a:rPr>
              <a:t>reach  ≥ 90% degradation in soil within 2 years (</a:t>
            </a:r>
            <a:r>
              <a:rPr lang="en-US" sz="1200" i="1" kern="1200" dirty="0">
                <a:solidFill>
                  <a:schemeClr val="tx1"/>
                </a:solidFill>
                <a:effectLst/>
                <a:latin typeface="+mn-lt"/>
                <a:ea typeface="+mn-ea"/>
                <a:cs typeface="+mn-cs"/>
              </a:rPr>
              <a:t>ISO 17556 </a:t>
            </a:r>
            <a:r>
              <a:rPr lang="en-US" sz="1200" kern="1200" dirty="0">
                <a:solidFill>
                  <a:schemeClr val="tx1"/>
                </a:solidFill>
                <a:effectLst/>
                <a:latin typeface="+mn-lt"/>
                <a:ea typeface="+mn-ea"/>
                <a:cs typeface="+mn-cs"/>
              </a:rPr>
              <a:t>or </a:t>
            </a:r>
            <a:r>
              <a:rPr lang="en-US" sz="1200" i="1" kern="1200" dirty="0">
                <a:solidFill>
                  <a:schemeClr val="tx1"/>
                </a:solidFill>
                <a:effectLst/>
                <a:latin typeface="+mn-lt"/>
                <a:ea typeface="+mn-ea"/>
                <a:cs typeface="+mn-cs"/>
              </a:rPr>
              <a:t>ASTM D5988).</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001F3C80-264B-2C49-A40C-8EBD705FC967}" type="slidenum">
              <a:rPr lang="en-US" smtClean="0"/>
              <a:t>6</a:t>
            </a:fld>
            <a:endParaRPr lang="en-US"/>
          </a:p>
        </p:txBody>
      </p:sp>
    </p:spTree>
    <p:extLst>
      <p:ext uri="{BB962C8B-B14F-4D97-AF65-F5344CB8AC3E}">
        <p14:creationId xmlns:p14="http://schemas.microsoft.com/office/powerpoint/2010/main" val="3394065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GMOs are commonly used in the manufacture of  BDM. For example, starch (corn, sugar beet) feedstocks are fermented by GM bacteria or yeast. It is difficult to determine the GMO status of the end product when the source of feedstocks is not disclosed, or when DNA is degraded after fermentation and processing and is thus not measurable. </a:t>
            </a:r>
            <a:r>
              <a:rPr lang="en-US" sz="1200" b="1" kern="1200" dirty="0">
                <a:solidFill>
                  <a:schemeClr val="tx1"/>
                </a:solidFill>
                <a:effectLst/>
                <a:latin typeface="+mn-lt"/>
                <a:ea typeface="+mn-ea"/>
                <a:cs typeface="+mn-cs"/>
              </a:rPr>
              <a:t>NO plastic BDMs are approved for use in certified organic production.</a:t>
            </a:r>
            <a:r>
              <a:rPr lang="en-US" sz="1200" kern="1200" dirty="0">
                <a:solidFill>
                  <a:schemeClr val="tx1"/>
                </a:solidFill>
                <a:effectLst/>
                <a:latin typeface="+mn-lt"/>
                <a:ea typeface="+mn-ea"/>
                <a:cs typeface="+mn-cs"/>
              </a:rPr>
              <a:t> Paper BDM (such as </a:t>
            </a:r>
            <a:r>
              <a:rPr lang="en-US" sz="1200" kern="1200" dirty="0" err="1">
                <a:solidFill>
                  <a:schemeClr val="tx1"/>
                </a:solidFill>
                <a:effectLst/>
                <a:latin typeface="+mn-lt"/>
                <a:ea typeface="+mn-ea"/>
                <a:cs typeface="+mn-cs"/>
              </a:rPr>
              <a:t>WeedGuardPlus</a:t>
            </a:r>
            <a:r>
              <a:rPr lang="en-US" sz="1200" kern="1200" baseline="30000" dirty="0" err="1">
                <a:solidFill>
                  <a:schemeClr val="tx1"/>
                </a:solidFill>
                <a:effectLst/>
                <a:latin typeface="+mn-lt"/>
                <a:ea typeface="+mn-ea"/>
                <a:cs typeface="+mn-cs"/>
              </a:rPr>
              <a:t>TM</a:t>
            </a:r>
            <a:r>
              <a:rPr lang="en-US" sz="1200" kern="1200" dirty="0">
                <a:solidFill>
                  <a:schemeClr val="tx1"/>
                </a:solidFill>
                <a:effectLst/>
                <a:latin typeface="+mn-lt"/>
                <a:ea typeface="+mn-ea"/>
                <a:cs typeface="+mn-cs"/>
              </a:rPr>
              <a:t>) is allowed for organic production.</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001F3C80-264B-2C49-A40C-8EBD705FC967}" type="slidenum">
              <a:rPr lang="en-US" smtClean="0"/>
              <a:t>7</a:t>
            </a:fld>
            <a:endParaRPr lang="en-US"/>
          </a:p>
        </p:txBody>
      </p:sp>
    </p:spTree>
    <p:extLst>
      <p:ext uri="{BB962C8B-B14F-4D97-AF65-F5344CB8AC3E}">
        <p14:creationId xmlns:p14="http://schemas.microsoft.com/office/powerpoint/2010/main" val="3508751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What </a:t>
            </a:r>
            <a:r>
              <a:rPr lang="en-US" sz="1200" kern="1200" dirty="0">
                <a:solidFill>
                  <a:schemeClr val="tx1"/>
                </a:solidFill>
                <a:effectLst/>
                <a:latin typeface="+mn-lt"/>
                <a:ea typeface="+mn-ea"/>
                <a:cs typeface="+mn-cs"/>
              </a:rPr>
              <a:t>does the label tell you? If biodegradability test results are not included in the product label, then it should be assumed that the product does not meet the standards.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001F3C80-264B-2C49-A40C-8EBD705FC967}" type="slidenum">
              <a:rPr lang="en-US" smtClean="0"/>
              <a:t>8</a:t>
            </a:fld>
            <a:endParaRPr lang="en-US"/>
          </a:p>
        </p:txBody>
      </p:sp>
    </p:spTree>
    <p:extLst>
      <p:ext uri="{BB962C8B-B14F-4D97-AF65-F5344CB8AC3E}">
        <p14:creationId xmlns:p14="http://schemas.microsoft.com/office/powerpoint/2010/main" val="1870893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C5323F-1C05-47A1-B3FC-1422C9F2AC2F}"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5F54B-3805-4B90-AEE4-63E7DA1B145A}" type="slidenum">
              <a:rPr lang="en-US" smtClean="0"/>
              <a:t>‹#›</a:t>
            </a:fld>
            <a:endParaRPr lang="en-US"/>
          </a:p>
        </p:txBody>
      </p:sp>
    </p:spTree>
    <p:extLst>
      <p:ext uri="{BB962C8B-B14F-4D97-AF65-F5344CB8AC3E}">
        <p14:creationId xmlns:p14="http://schemas.microsoft.com/office/powerpoint/2010/main" val="3404097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C5323F-1C05-47A1-B3FC-1422C9F2AC2F}"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5F54B-3805-4B90-AEE4-63E7DA1B145A}" type="slidenum">
              <a:rPr lang="en-US" smtClean="0"/>
              <a:t>‹#›</a:t>
            </a:fld>
            <a:endParaRPr lang="en-US"/>
          </a:p>
        </p:txBody>
      </p:sp>
    </p:spTree>
    <p:extLst>
      <p:ext uri="{BB962C8B-B14F-4D97-AF65-F5344CB8AC3E}">
        <p14:creationId xmlns:p14="http://schemas.microsoft.com/office/powerpoint/2010/main" val="283951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C5323F-1C05-47A1-B3FC-1422C9F2AC2F}"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5F54B-3805-4B90-AEE4-63E7DA1B145A}" type="slidenum">
              <a:rPr lang="en-US" smtClean="0"/>
              <a:t>‹#›</a:t>
            </a:fld>
            <a:endParaRPr lang="en-US"/>
          </a:p>
        </p:txBody>
      </p:sp>
    </p:spTree>
    <p:extLst>
      <p:ext uri="{BB962C8B-B14F-4D97-AF65-F5344CB8AC3E}">
        <p14:creationId xmlns:p14="http://schemas.microsoft.com/office/powerpoint/2010/main" val="3459858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C5323F-1C05-47A1-B3FC-1422C9F2AC2F}"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5F54B-3805-4B90-AEE4-63E7DA1B145A}" type="slidenum">
              <a:rPr lang="en-US" smtClean="0"/>
              <a:t>‹#›</a:t>
            </a:fld>
            <a:endParaRPr lang="en-US"/>
          </a:p>
        </p:txBody>
      </p:sp>
    </p:spTree>
    <p:extLst>
      <p:ext uri="{BB962C8B-B14F-4D97-AF65-F5344CB8AC3E}">
        <p14:creationId xmlns:p14="http://schemas.microsoft.com/office/powerpoint/2010/main" val="1959813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C5323F-1C05-47A1-B3FC-1422C9F2AC2F}"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5F54B-3805-4B90-AEE4-63E7DA1B145A}" type="slidenum">
              <a:rPr lang="en-US" smtClean="0"/>
              <a:t>‹#›</a:t>
            </a:fld>
            <a:endParaRPr lang="en-US"/>
          </a:p>
        </p:txBody>
      </p:sp>
    </p:spTree>
    <p:extLst>
      <p:ext uri="{BB962C8B-B14F-4D97-AF65-F5344CB8AC3E}">
        <p14:creationId xmlns:p14="http://schemas.microsoft.com/office/powerpoint/2010/main" val="151773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C5323F-1C05-47A1-B3FC-1422C9F2AC2F}"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5F54B-3805-4B90-AEE4-63E7DA1B145A}" type="slidenum">
              <a:rPr lang="en-US" smtClean="0"/>
              <a:t>‹#›</a:t>
            </a:fld>
            <a:endParaRPr lang="en-US"/>
          </a:p>
        </p:txBody>
      </p:sp>
    </p:spTree>
    <p:extLst>
      <p:ext uri="{BB962C8B-B14F-4D97-AF65-F5344CB8AC3E}">
        <p14:creationId xmlns:p14="http://schemas.microsoft.com/office/powerpoint/2010/main" val="1290729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C5323F-1C05-47A1-B3FC-1422C9F2AC2F}" type="datetimeFigureOut">
              <a:rPr lang="en-US" smtClean="0"/>
              <a:t>11/13/2021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65F54B-3805-4B90-AEE4-63E7DA1B145A}" type="slidenum">
              <a:rPr lang="en-US" smtClean="0"/>
              <a:t>‹#›</a:t>
            </a:fld>
            <a:endParaRPr lang="en-US"/>
          </a:p>
        </p:txBody>
      </p:sp>
    </p:spTree>
    <p:extLst>
      <p:ext uri="{BB962C8B-B14F-4D97-AF65-F5344CB8AC3E}">
        <p14:creationId xmlns:p14="http://schemas.microsoft.com/office/powerpoint/2010/main" val="3307768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C5323F-1C05-47A1-B3FC-1422C9F2AC2F}" type="datetimeFigureOut">
              <a:rPr lang="en-US" smtClean="0"/>
              <a:t>11/13/2021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65F54B-3805-4B90-AEE4-63E7DA1B145A}" type="slidenum">
              <a:rPr lang="en-US" smtClean="0"/>
              <a:t>‹#›</a:t>
            </a:fld>
            <a:endParaRPr lang="en-US"/>
          </a:p>
        </p:txBody>
      </p:sp>
    </p:spTree>
    <p:extLst>
      <p:ext uri="{BB962C8B-B14F-4D97-AF65-F5344CB8AC3E}">
        <p14:creationId xmlns:p14="http://schemas.microsoft.com/office/powerpoint/2010/main" val="3518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5323F-1C05-47A1-B3FC-1422C9F2AC2F}" type="datetimeFigureOut">
              <a:rPr lang="en-US" smtClean="0"/>
              <a:t>11/13/2021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65F54B-3805-4B90-AEE4-63E7DA1B145A}" type="slidenum">
              <a:rPr lang="en-US" smtClean="0"/>
              <a:t>‹#›</a:t>
            </a:fld>
            <a:endParaRPr lang="en-US"/>
          </a:p>
        </p:txBody>
      </p:sp>
    </p:spTree>
    <p:extLst>
      <p:ext uri="{BB962C8B-B14F-4D97-AF65-F5344CB8AC3E}">
        <p14:creationId xmlns:p14="http://schemas.microsoft.com/office/powerpoint/2010/main" val="1739071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C5323F-1C05-47A1-B3FC-1422C9F2AC2F}"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5F54B-3805-4B90-AEE4-63E7DA1B145A}" type="slidenum">
              <a:rPr lang="en-US" smtClean="0"/>
              <a:t>‹#›</a:t>
            </a:fld>
            <a:endParaRPr lang="en-US"/>
          </a:p>
        </p:txBody>
      </p:sp>
    </p:spTree>
    <p:extLst>
      <p:ext uri="{BB962C8B-B14F-4D97-AF65-F5344CB8AC3E}">
        <p14:creationId xmlns:p14="http://schemas.microsoft.com/office/powerpoint/2010/main" val="2449337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C5323F-1C05-47A1-B3FC-1422C9F2AC2F}"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5F54B-3805-4B90-AEE4-63E7DA1B145A}" type="slidenum">
              <a:rPr lang="en-US" smtClean="0"/>
              <a:t>‹#›</a:t>
            </a:fld>
            <a:endParaRPr lang="en-US"/>
          </a:p>
        </p:txBody>
      </p:sp>
    </p:spTree>
    <p:extLst>
      <p:ext uri="{BB962C8B-B14F-4D97-AF65-F5344CB8AC3E}">
        <p14:creationId xmlns:p14="http://schemas.microsoft.com/office/powerpoint/2010/main" val="535210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5323F-1C05-47A1-B3FC-1422C9F2AC2F}" type="datetimeFigureOut">
              <a:rPr lang="en-US" smtClean="0"/>
              <a:t>11/13/2021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5F54B-3805-4B90-AEE4-63E7DA1B145A}" type="slidenum">
              <a:rPr lang="en-US" smtClean="0"/>
              <a:t>‹#›</a:t>
            </a:fld>
            <a:endParaRPr lang="en-US"/>
          </a:p>
        </p:txBody>
      </p:sp>
    </p:spTree>
    <p:extLst>
      <p:ext uri="{BB962C8B-B14F-4D97-AF65-F5344CB8AC3E}">
        <p14:creationId xmlns:p14="http://schemas.microsoft.com/office/powerpoint/2010/main" val="214030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smallfruits.wsu.edu/"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smallfruits.wsu.edu/"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6.jpeg"/><Relationship Id="rId7"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smallfruits.wsu.edu/" TargetMode="External"/><Relationship Id="rId5" Type="http://schemas.openxmlformats.org/officeDocument/2006/relationships/image" Target="../media/image2.png"/><Relationship Id="rId4" Type="http://schemas.openxmlformats.org/officeDocument/2006/relationships/image" Target="../media/image1.jpe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smallfruits.wsu.edu/"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smallfruits.wsu.edu/"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smallfruits.wsu.edu/"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smallfruits.wsu.edu/"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smallfruits.wsu.edu/"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hyperlink" Target="http://pubs.cahnrs.wsu.edu/publications/pubs/fs103e/" TargetMode="External"/><Relationship Id="rId13" Type="http://schemas.openxmlformats.org/officeDocument/2006/relationships/hyperlink" Target="https://www.youtube.com/watch?v=kyvB1QxHAtE&amp;list=PLuPJ_NR7ZnVuPh7t7erYYXcVw-h4xg0Xm" TargetMode="External"/><Relationship Id="rId3" Type="http://schemas.openxmlformats.org/officeDocument/2006/relationships/image" Target="../media/image2.png"/><Relationship Id="rId7" Type="http://schemas.openxmlformats.org/officeDocument/2006/relationships/hyperlink" Target="https://ag.tennessee.edu/biodegradablemulch/Documents/BDM_for_organic_production_rev_5Apr2016.pdf" TargetMode="External"/><Relationship Id="rId12" Type="http://schemas.openxmlformats.org/officeDocument/2006/relationships/hyperlink" Target="https://www.youtube.com/embed/B1GGXN1d0aw"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hyperlink" Target="https://ag.tennessee.edu/biodegradablemulch/Documents/BDM%20for%20crops-research%20summary.pdf" TargetMode="External"/><Relationship Id="rId5" Type="http://schemas.openxmlformats.org/officeDocument/2006/relationships/image" Target="../media/image3.jpeg"/><Relationship Id="rId10" Type="http://schemas.openxmlformats.org/officeDocument/2006/relationships/hyperlink" Target="https://ag.tennessee.edu/biodegradablemulch/Documents/BDM_glossary_May2015.pdf" TargetMode="External"/><Relationship Id="rId4" Type="http://schemas.openxmlformats.org/officeDocument/2006/relationships/hyperlink" Target="https://smallfruits.wsu.edu/" TargetMode="External"/><Relationship Id="rId9" Type="http://schemas.openxmlformats.org/officeDocument/2006/relationships/hyperlink" Target="https://ag.tennessee.edu/biodegradablemulch/Pages/biomulchproject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2EDE5D7-38B6-4673-B423-CD87297DB393}"/>
              </a:ext>
            </a:extLst>
          </p:cNvPr>
          <p:cNvCxnSpPr>
            <a:cxnSpLocks/>
          </p:cNvCxnSpPr>
          <p:nvPr/>
        </p:nvCxnSpPr>
        <p:spPr>
          <a:xfrm>
            <a:off x="1" y="838494"/>
            <a:ext cx="9143999"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5BC79F2-B18F-4CBC-A6C2-01643A61299B}"/>
              </a:ext>
            </a:extLst>
          </p:cNvPr>
          <p:cNvCxnSpPr/>
          <p:nvPr/>
        </p:nvCxnSpPr>
        <p:spPr>
          <a:xfrm>
            <a:off x="0" y="5943968"/>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2" descr="Image result for western sare logo">
            <a:extLst>
              <a:ext uri="{FF2B5EF4-FFF2-40B4-BE49-F238E27FC236}">
                <a16:creationId xmlns:a16="http://schemas.microsoft.com/office/drawing/2014/main" id="{0F2E02D1-F0A9-4B10-B68A-EA6014200FB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3162" y="6002707"/>
            <a:ext cx="897529" cy="81276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washington state university logo">
            <a:extLst>
              <a:ext uri="{FF2B5EF4-FFF2-40B4-BE49-F238E27FC236}">
                <a16:creationId xmlns:a16="http://schemas.microsoft.com/office/drawing/2014/main" id="{45732DE2-8CF7-420C-8B6A-D657902531E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937891" y="6033325"/>
            <a:ext cx="1979219" cy="82467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586EB348-3FFC-4DC6-AF82-0B7FF08EE8EF}"/>
              </a:ext>
            </a:extLst>
          </p:cNvPr>
          <p:cNvSpPr txBox="1"/>
          <p:nvPr/>
        </p:nvSpPr>
        <p:spPr>
          <a:xfrm>
            <a:off x="6697016" y="6550223"/>
            <a:ext cx="2486162" cy="307777"/>
          </a:xfrm>
          <a:prstGeom prst="rect">
            <a:avLst/>
          </a:prstGeom>
          <a:noFill/>
        </p:spPr>
        <p:txBody>
          <a:bodyPr wrap="square" rtlCol="0">
            <a:spAutoFit/>
          </a:bodyPr>
          <a:lstStyle/>
          <a:p>
            <a:r>
              <a:rPr lang="en-US" sz="1400" b="1" u="sng" dirty="0">
                <a:hlinkClick r:id="rId5"/>
              </a:rPr>
              <a:t>https://smallfruits.wsu.edu</a:t>
            </a:r>
            <a:endParaRPr lang="en-US" sz="1400" b="1" i="1" u="sng" dirty="0">
              <a:latin typeface="Arial" panose="020B0604020202020204" pitchFamily="34" charset="0"/>
              <a:cs typeface="Arial" panose="020B0604020202020204" pitchFamily="34" charset="0"/>
            </a:endParaRPr>
          </a:p>
        </p:txBody>
      </p:sp>
      <p:sp>
        <p:nvSpPr>
          <p:cNvPr id="12" name="Subtitle 2">
            <a:extLst>
              <a:ext uri="{FF2B5EF4-FFF2-40B4-BE49-F238E27FC236}">
                <a16:creationId xmlns:a16="http://schemas.microsoft.com/office/drawing/2014/main" id="{2F9EAEC5-3734-45F2-83E0-7A1332FEFC6D}"/>
              </a:ext>
            </a:extLst>
          </p:cNvPr>
          <p:cNvSpPr txBox="1">
            <a:spLocks/>
          </p:cNvSpPr>
          <p:nvPr/>
        </p:nvSpPr>
        <p:spPr>
          <a:xfrm>
            <a:off x="-69012" y="253910"/>
            <a:ext cx="9282021" cy="8278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sz="2800" dirty="0"/>
              <a:t>Soil-Biodegradable</a:t>
            </a:r>
            <a:r>
              <a:rPr lang="zh-CN" altLang="en-US" sz="2800" dirty="0"/>
              <a:t> </a:t>
            </a:r>
            <a:r>
              <a:rPr lang="en-US" altLang="zh-CN" sz="2800" dirty="0"/>
              <a:t>Plastic</a:t>
            </a:r>
            <a:r>
              <a:rPr lang="zh-CN" altLang="en-US" sz="2800" dirty="0"/>
              <a:t> </a:t>
            </a:r>
            <a:r>
              <a:rPr lang="en-US" altLang="zh-CN" sz="2800" dirty="0"/>
              <a:t>Mulch</a:t>
            </a:r>
            <a:r>
              <a:rPr lang="zh-CN" altLang="en-US" sz="2800" dirty="0"/>
              <a:t> </a:t>
            </a:r>
            <a:r>
              <a:rPr lang="en-US" altLang="zh-CN" sz="2800" dirty="0"/>
              <a:t>Professional</a:t>
            </a:r>
            <a:r>
              <a:rPr lang="zh-CN" altLang="en-US" sz="2800" dirty="0"/>
              <a:t> </a:t>
            </a:r>
            <a:r>
              <a:rPr lang="en-US" altLang="zh-CN" sz="2800" dirty="0"/>
              <a:t>Training</a:t>
            </a:r>
            <a:endParaRPr lang="en-US" sz="2800" dirty="0"/>
          </a:p>
        </p:txBody>
      </p:sp>
      <p:pic>
        <p:nvPicPr>
          <p:cNvPr id="4" name="Picture 3"/>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91626" y="5989693"/>
            <a:ext cx="609904" cy="843028"/>
          </a:xfrm>
          <a:prstGeom prst="rect">
            <a:avLst/>
          </a:prstGeom>
        </p:spPr>
      </p:pic>
      <p:sp>
        <p:nvSpPr>
          <p:cNvPr id="13" name="TextBox 12">
            <a:extLst>
              <a:ext uri="{FF2B5EF4-FFF2-40B4-BE49-F238E27FC236}">
                <a16:creationId xmlns:a16="http://schemas.microsoft.com/office/drawing/2014/main" id="{586EB348-3FFC-4DC6-AF82-0B7FF08EE8EF}"/>
              </a:ext>
            </a:extLst>
          </p:cNvPr>
          <p:cNvSpPr txBox="1"/>
          <p:nvPr/>
        </p:nvSpPr>
        <p:spPr>
          <a:xfrm>
            <a:off x="1932518" y="6529858"/>
            <a:ext cx="2486162" cy="307777"/>
          </a:xfrm>
          <a:prstGeom prst="rect">
            <a:avLst/>
          </a:prstGeom>
          <a:noFill/>
        </p:spPr>
        <p:txBody>
          <a:bodyPr wrap="square" rtlCol="0">
            <a:spAutoFit/>
          </a:bodyPr>
          <a:lstStyle/>
          <a:p>
            <a:r>
              <a:rPr lang="en-US" sz="1400" b="1" u="sng" dirty="0">
                <a:hlinkClick r:id="rId5"/>
              </a:rPr>
              <a:t>biodegradablemulch.org</a:t>
            </a:r>
            <a:endParaRPr lang="en-US" sz="1400" b="1" i="1" u="sng" dirty="0">
              <a:latin typeface="Arial" panose="020B0604020202020204" pitchFamily="34" charset="0"/>
              <a:cs typeface="Arial" panose="020B0604020202020204" pitchFamily="34" charset="0"/>
            </a:endParaRPr>
          </a:p>
        </p:txBody>
      </p:sp>
      <p:sp>
        <p:nvSpPr>
          <p:cNvPr id="16" name="Subtitle 2">
            <a:extLst>
              <a:ext uri="{FF2B5EF4-FFF2-40B4-BE49-F238E27FC236}">
                <a16:creationId xmlns:a16="http://schemas.microsoft.com/office/drawing/2014/main" id="{F72F47F9-6C9D-4D6B-AD07-94627F2D923A}"/>
              </a:ext>
            </a:extLst>
          </p:cNvPr>
          <p:cNvSpPr>
            <a:spLocks noGrp="1"/>
          </p:cNvSpPr>
          <p:nvPr>
            <p:ph type="subTitle" idx="1"/>
          </p:nvPr>
        </p:nvSpPr>
        <p:spPr>
          <a:xfrm>
            <a:off x="1137755" y="3609759"/>
            <a:ext cx="7608518" cy="626012"/>
          </a:xfrm>
        </p:spPr>
        <p:txBody>
          <a:bodyPr>
            <a:noAutofit/>
          </a:bodyPr>
          <a:lstStyle/>
          <a:p>
            <a:r>
              <a:rPr lang="en-US" sz="4000" b="1">
                <a:solidFill>
                  <a:srgbClr val="C00000"/>
                </a:solidFill>
              </a:rPr>
              <a:t>Soil-Biodegradable </a:t>
            </a:r>
            <a:r>
              <a:rPr lang="en-US" sz="4000" b="1" dirty="0">
                <a:solidFill>
                  <a:srgbClr val="C00000"/>
                </a:solidFill>
              </a:rPr>
              <a:t>Mulch for </a:t>
            </a:r>
            <a:br>
              <a:rPr lang="en-US" sz="4000" b="1" dirty="0">
                <a:solidFill>
                  <a:srgbClr val="C00000"/>
                </a:solidFill>
              </a:rPr>
            </a:br>
            <a:r>
              <a:rPr lang="en-US" sz="4000" b="1" dirty="0">
                <a:solidFill>
                  <a:srgbClr val="C00000"/>
                </a:solidFill>
              </a:rPr>
              <a:t>Crop Production</a:t>
            </a:r>
          </a:p>
        </p:txBody>
      </p:sp>
      <p:sp>
        <p:nvSpPr>
          <p:cNvPr id="17" name="Subtitle 2">
            <a:extLst>
              <a:ext uri="{FF2B5EF4-FFF2-40B4-BE49-F238E27FC236}">
                <a16:creationId xmlns:a16="http://schemas.microsoft.com/office/drawing/2014/main" id="{D68242DD-4F5D-4A56-BC4D-A4162C1E2E47}"/>
              </a:ext>
            </a:extLst>
          </p:cNvPr>
          <p:cNvSpPr txBox="1">
            <a:spLocks/>
          </p:cNvSpPr>
          <p:nvPr/>
        </p:nvSpPr>
        <p:spPr>
          <a:xfrm>
            <a:off x="1137755" y="4921760"/>
            <a:ext cx="6868486" cy="9414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Carol Miles, </a:t>
            </a:r>
            <a:r>
              <a:rPr lang="en-US" dirty="0">
                <a:solidFill>
                  <a:schemeClr val="accent5">
                    <a:lumMod val="50000"/>
                  </a:schemeClr>
                </a:solidFill>
              </a:rPr>
              <a:t>Washington State University</a:t>
            </a:r>
          </a:p>
          <a:p>
            <a:r>
              <a:rPr lang="en-US" dirty="0"/>
              <a:t>Shuresh Ghimire, </a:t>
            </a:r>
            <a:r>
              <a:rPr lang="en-US" dirty="0">
                <a:solidFill>
                  <a:schemeClr val="accent5">
                    <a:lumMod val="50000"/>
                  </a:schemeClr>
                </a:solidFill>
              </a:rPr>
              <a:t>University of Connecticut</a:t>
            </a:r>
          </a:p>
        </p:txBody>
      </p:sp>
      <p:pic>
        <p:nvPicPr>
          <p:cNvPr id="14" name="Picture 13"/>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896484" y="936105"/>
            <a:ext cx="3351028" cy="2561328"/>
          </a:xfrm>
          <a:prstGeom prst="rect">
            <a:avLst/>
          </a:prstGeom>
        </p:spPr>
      </p:pic>
      <p:pic>
        <p:nvPicPr>
          <p:cNvPr id="2" name="Picture 1"/>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4450579" y="6092454"/>
            <a:ext cx="1302831" cy="646640"/>
          </a:xfrm>
          <a:prstGeom prst="rect">
            <a:avLst/>
          </a:prstGeom>
        </p:spPr>
      </p:pic>
    </p:spTree>
    <p:extLst>
      <p:ext uri="{BB962C8B-B14F-4D97-AF65-F5344CB8AC3E}">
        <p14:creationId xmlns:p14="http://schemas.microsoft.com/office/powerpoint/2010/main" val="2350455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E5BC79F2-B18F-4CBC-A6C2-01643A61299B}"/>
              </a:ext>
            </a:extLst>
          </p:cNvPr>
          <p:cNvCxnSpPr/>
          <p:nvPr/>
        </p:nvCxnSpPr>
        <p:spPr>
          <a:xfrm>
            <a:off x="0" y="594396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Subtitle 2">
            <a:extLst>
              <a:ext uri="{FF2B5EF4-FFF2-40B4-BE49-F238E27FC236}">
                <a16:creationId xmlns:a16="http://schemas.microsoft.com/office/drawing/2014/main" id="{4EE8D60C-51B3-4784-B26D-FA9FE9E245F9}"/>
              </a:ext>
            </a:extLst>
          </p:cNvPr>
          <p:cNvSpPr>
            <a:spLocks noGrp="1"/>
          </p:cNvSpPr>
          <p:nvPr>
            <p:ph type="subTitle" idx="1"/>
          </p:nvPr>
        </p:nvSpPr>
        <p:spPr>
          <a:xfrm>
            <a:off x="1" y="-8387"/>
            <a:ext cx="9144000" cy="679506"/>
          </a:xfrm>
          <a:solidFill>
            <a:srgbClr val="C00000"/>
          </a:solidFill>
        </p:spPr>
        <p:txBody>
          <a:bodyPr>
            <a:noAutofit/>
          </a:bodyPr>
          <a:lstStyle/>
          <a:p>
            <a:r>
              <a:rPr lang="en-US" sz="4000" b="1" dirty="0">
                <a:solidFill>
                  <a:schemeClr val="bg1"/>
                </a:solidFill>
              </a:rPr>
              <a:t>Alternative to PE Mulch</a:t>
            </a:r>
          </a:p>
        </p:txBody>
      </p:sp>
      <p:sp>
        <p:nvSpPr>
          <p:cNvPr id="15" name="Subtitle 2">
            <a:extLst>
              <a:ext uri="{FF2B5EF4-FFF2-40B4-BE49-F238E27FC236}">
                <a16:creationId xmlns:a16="http://schemas.microsoft.com/office/drawing/2014/main" id="{F5994932-D3B4-40DC-A436-485606A7A417}"/>
              </a:ext>
            </a:extLst>
          </p:cNvPr>
          <p:cNvSpPr txBox="1">
            <a:spLocks/>
          </p:cNvSpPr>
          <p:nvPr/>
        </p:nvSpPr>
        <p:spPr>
          <a:xfrm>
            <a:off x="308344" y="1030648"/>
            <a:ext cx="8591107" cy="476475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lvl="0" indent="-342900" algn="l">
              <a:buClr>
                <a:srgbClr val="FF0000"/>
              </a:buClr>
              <a:buFont typeface="Wingdings" panose="05000000000000000000" pitchFamily="2" charset="2"/>
              <a:buChar char="v"/>
            </a:pPr>
            <a:r>
              <a:rPr lang="en-US" sz="2600" dirty="0"/>
              <a:t>PE</a:t>
            </a:r>
            <a:r>
              <a:rPr lang="en-US" dirty="0"/>
              <a:t> mulch disposal:</a:t>
            </a:r>
          </a:p>
          <a:p>
            <a:pPr marL="744538" lvl="0" indent="-287338" algn="l">
              <a:buClr>
                <a:srgbClr val="009900"/>
              </a:buClr>
              <a:buFont typeface="Arial" panose="020B0604020202020204" pitchFamily="34" charset="0"/>
              <a:buChar char="•"/>
            </a:pPr>
            <a:r>
              <a:rPr lang="en-US" dirty="0"/>
              <a:t>Recycling limited due to soil/plant debris contamination</a:t>
            </a:r>
          </a:p>
          <a:p>
            <a:pPr marL="744538" lvl="0" indent="-287338" algn="l">
              <a:buClr>
                <a:srgbClr val="009900"/>
              </a:buClr>
              <a:buFont typeface="Arial" panose="020B0604020202020204" pitchFamily="34" charset="0"/>
              <a:buChar char="•"/>
            </a:pPr>
            <a:r>
              <a:rPr lang="en-US" dirty="0"/>
              <a:t>Waste disposal through landfilling and incineration can be limited</a:t>
            </a:r>
          </a:p>
          <a:p>
            <a:pPr marL="744538" lvl="0" indent="-287338" algn="l">
              <a:buClr>
                <a:srgbClr val="009900"/>
              </a:buClr>
              <a:buFont typeface="Arial" panose="020B0604020202020204" pitchFamily="34" charset="0"/>
              <a:buChar char="•"/>
            </a:pPr>
            <a:r>
              <a:rPr lang="en-US" dirty="0"/>
              <a:t>Can be a source of environmental pollution</a:t>
            </a:r>
            <a:br>
              <a:rPr lang="en-US" dirty="0"/>
            </a:br>
            <a:endParaRPr lang="en-US" dirty="0"/>
          </a:p>
          <a:p>
            <a:pPr marL="342900" lvl="0" indent="-342900" algn="l">
              <a:buClr>
                <a:srgbClr val="FF0000"/>
              </a:buClr>
              <a:buFont typeface="Wingdings" panose="05000000000000000000" pitchFamily="2" charset="2"/>
              <a:buChar char="v"/>
            </a:pPr>
            <a:r>
              <a:rPr lang="en-US" dirty="0"/>
              <a:t>Mulch removal is time and labor consuming</a:t>
            </a:r>
          </a:p>
          <a:p>
            <a:pPr marL="690563" lvl="0" indent="-233363" algn="l">
              <a:buClr>
                <a:srgbClr val="009900"/>
              </a:buClr>
              <a:buFont typeface="Arial" panose="020B0604020202020204" pitchFamily="34" charset="0"/>
              <a:buChar char="•"/>
            </a:pPr>
            <a:r>
              <a:rPr lang="en-US" dirty="0"/>
              <a:t>Equipment facilitates mulch removal (e.g. mulch lifter) </a:t>
            </a:r>
          </a:p>
          <a:p>
            <a:pPr marL="690563" lvl="0" indent="-233363" algn="l">
              <a:buClr>
                <a:srgbClr val="009900"/>
              </a:buClr>
              <a:buFont typeface="Arial" panose="020B0604020202020204" pitchFamily="34" charset="0"/>
              <a:buChar char="•"/>
            </a:pPr>
            <a:r>
              <a:rPr lang="en-US" dirty="0"/>
              <a:t>Up to 10% mulch reportedly left in the field</a:t>
            </a:r>
          </a:p>
          <a:p>
            <a:pPr marL="690563" lvl="0" indent="-233363" algn="l">
              <a:buClr>
                <a:srgbClr val="009900"/>
              </a:buClr>
              <a:buFont typeface="Arial" panose="020B0604020202020204" pitchFamily="34" charset="0"/>
              <a:buChar char="•"/>
            </a:pPr>
            <a:r>
              <a:rPr lang="en-US" b="1" dirty="0">
                <a:solidFill>
                  <a:schemeClr val="accent1">
                    <a:lumMod val="50000"/>
                  </a:schemeClr>
                </a:solidFill>
              </a:rPr>
              <a:t>Note: </a:t>
            </a:r>
            <a:r>
              <a:rPr lang="en-US" dirty="0">
                <a:solidFill>
                  <a:schemeClr val="accent1">
                    <a:lumMod val="50000"/>
                  </a:schemeClr>
                </a:solidFill>
              </a:rPr>
              <a:t>BDMs not removable due to ripping</a:t>
            </a:r>
          </a:p>
        </p:txBody>
      </p:sp>
      <p:pic>
        <p:nvPicPr>
          <p:cNvPr id="11" name="Picture 2" descr="Image result for western sare logo">
            <a:extLst>
              <a:ext uri="{FF2B5EF4-FFF2-40B4-BE49-F238E27FC236}">
                <a16:creationId xmlns:a16="http://schemas.microsoft.com/office/drawing/2014/main" id="{0F2E02D1-F0A9-4B10-B68A-EA6014200FB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3162" y="6002707"/>
            <a:ext cx="897529" cy="81276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Image result for washington state university logo">
            <a:extLst>
              <a:ext uri="{FF2B5EF4-FFF2-40B4-BE49-F238E27FC236}">
                <a16:creationId xmlns:a16="http://schemas.microsoft.com/office/drawing/2014/main" id="{45732DE2-8CF7-420C-8B6A-D657902531E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937891" y="6033325"/>
            <a:ext cx="1979219" cy="824675"/>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586EB348-3FFC-4DC6-AF82-0B7FF08EE8EF}"/>
              </a:ext>
            </a:extLst>
          </p:cNvPr>
          <p:cNvSpPr txBox="1"/>
          <p:nvPr/>
        </p:nvSpPr>
        <p:spPr>
          <a:xfrm>
            <a:off x="6697016" y="6550223"/>
            <a:ext cx="2486162" cy="307777"/>
          </a:xfrm>
          <a:prstGeom prst="rect">
            <a:avLst/>
          </a:prstGeom>
          <a:noFill/>
        </p:spPr>
        <p:txBody>
          <a:bodyPr wrap="square" rtlCol="0">
            <a:spAutoFit/>
          </a:bodyPr>
          <a:lstStyle/>
          <a:p>
            <a:r>
              <a:rPr lang="en-US" sz="1400" b="1" u="sng" dirty="0">
                <a:hlinkClick r:id="rId5"/>
              </a:rPr>
              <a:t>https://smallfruits.wsu.edu</a:t>
            </a:r>
            <a:endParaRPr lang="en-US" sz="1400" b="1" i="1" u="sng" dirty="0">
              <a:latin typeface="Arial" panose="020B0604020202020204" pitchFamily="34" charset="0"/>
              <a:cs typeface="Arial" panose="020B0604020202020204" pitchFamily="34" charset="0"/>
            </a:endParaRPr>
          </a:p>
        </p:txBody>
      </p:sp>
      <p:pic>
        <p:nvPicPr>
          <p:cNvPr id="17" name="Picture 16"/>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91626" y="5989693"/>
            <a:ext cx="609904" cy="843028"/>
          </a:xfrm>
          <a:prstGeom prst="rect">
            <a:avLst/>
          </a:prstGeom>
        </p:spPr>
      </p:pic>
      <p:sp>
        <p:nvSpPr>
          <p:cNvPr id="18" name="TextBox 17">
            <a:extLst>
              <a:ext uri="{FF2B5EF4-FFF2-40B4-BE49-F238E27FC236}">
                <a16:creationId xmlns:a16="http://schemas.microsoft.com/office/drawing/2014/main" id="{586EB348-3FFC-4DC6-AF82-0B7FF08EE8EF}"/>
              </a:ext>
            </a:extLst>
          </p:cNvPr>
          <p:cNvSpPr txBox="1"/>
          <p:nvPr/>
        </p:nvSpPr>
        <p:spPr>
          <a:xfrm>
            <a:off x="1932518" y="6529858"/>
            <a:ext cx="2486162" cy="307777"/>
          </a:xfrm>
          <a:prstGeom prst="rect">
            <a:avLst/>
          </a:prstGeom>
          <a:noFill/>
        </p:spPr>
        <p:txBody>
          <a:bodyPr wrap="square" rtlCol="0">
            <a:spAutoFit/>
          </a:bodyPr>
          <a:lstStyle/>
          <a:p>
            <a:r>
              <a:rPr lang="en-US" sz="1400" b="1" u="sng" dirty="0">
                <a:hlinkClick r:id="rId5"/>
              </a:rPr>
              <a:t>biodegradablemulch.org</a:t>
            </a:r>
            <a:endParaRPr lang="en-US" sz="1400" b="1" i="1" u="sng" dirty="0">
              <a:latin typeface="Arial" panose="020B0604020202020204" pitchFamily="34" charset="0"/>
              <a:cs typeface="Arial" panose="020B0604020202020204" pitchFamily="34" charset="0"/>
            </a:endParaRPr>
          </a:p>
        </p:txBody>
      </p:sp>
      <p:pic>
        <p:nvPicPr>
          <p:cNvPr id="19" name="Picture 18"/>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4450579" y="6092454"/>
            <a:ext cx="1302831" cy="646640"/>
          </a:xfrm>
          <a:prstGeom prst="rect">
            <a:avLst/>
          </a:prstGeom>
        </p:spPr>
      </p:pic>
    </p:spTree>
    <p:extLst>
      <p:ext uri="{BB962C8B-B14F-4D97-AF65-F5344CB8AC3E}">
        <p14:creationId xmlns:p14="http://schemas.microsoft.com/office/powerpoint/2010/main" val="307442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E5BC79F2-B18F-4CBC-A6C2-01643A61299B}"/>
              </a:ext>
            </a:extLst>
          </p:cNvPr>
          <p:cNvCxnSpPr/>
          <p:nvPr/>
        </p:nvCxnSpPr>
        <p:spPr>
          <a:xfrm>
            <a:off x="0" y="594396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7740948D-FAC1-4B0E-B635-E68BC851D8E5}"/>
              </a:ext>
            </a:extLst>
          </p:cNvPr>
          <p:cNvSpPr>
            <a:spLocks noGrp="1"/>
          </p:cNvSpPr>
          <p:nvPr>
            <p:ph type="subTitle" idx="1"/>
          </p:nvPr>
        </p:nvSpPr>
        <p:spPr>
          <a:xfrm>
            <a:off x="1" y="-8387"/>
            <a:ext cx="9144000" cy="679506"/>
          </a:xfrm>
          <a:solidFill>
            <a:srgbClr val="C00000"/>
          </a:solidFill>
        </p:spPr>
        <p:txBody>
          <a:bodyPr>
            <a:noAutofit/>
          </a:bodyPr>
          <a:lstStyle/>
          <a:p>
            <a:r>
              <a:rPr lang="en-US" sz="4000" b="1" dirty="0">
                <a:solidFill>
                  <a:schemeClr val="bg1"/>
                </a:solidFill>
              </a:rPr>
              <a:t>PE Mulch Removal</a:t>
            </a:r>
          </a:p>
        </p:txBody>
      </p:sp>
      <p:sp>
        <p:nvSpPr>
          <p:cNvPr id="12" name="TextBox 11">
            <a:extLst>
              <a:ext uri="{FF2B5EF4-FFF2-40B4-BE49-F238E27FC236}">
                <a16:creationId xmlns:a16="http://schemas.microsoft.com/office/drawing/2014/main" id="{42C84BB6-07D1-4C86-9E27-40D0F2F7C53A}"/>
              </a:ext>
            </a:extLst>
          </p:cNvPr>
          <p:cNvSpPr txBox="1"/>
          <p:nvPr/>
        </p:nvSpPr>
        <p:spPr>
          <a:xfrm>
            <a:off x="4310292" y="760475"/>
            <a:ext cx="2562799" cy="461665"/>
          </a:xfrm>
          <a:prstGeom prst="rect">
            <a:avLst/>
          </a:prstGeom>
          <a:noFill/>
        </p:spPr>
        <p:txBody>
          <a:bodyPr wrap="square" rtlCol="0">
            <a:spAutoFit/>
          </a:bodyPr>
          <a:lstStyle/>
          <a:p>
            <a:pPr algn="ctr"/>
            <a:r>
              <a:rPr lang="en-US" sz="2400" b="1" dirty="0"/>
              <a:t>Mulch Lifter</a:t>
            </a:r>
          </a:p>
        </p:txBody>
      </p:sp>
      <p:pic>
        <p:nvPicPr>
          <p:cNvPr id="15" name="Picture 14" descr="A yellow chair&#10;&#10;Description automatically generated">
            <a:extLst>
              <a:ext uri="{FF2B5EF4-FFF2-40B4-BE49-F238E27FC236}">
                <a16:creationId xmlns:a16="http://schemas.microsoft.com/office/drawing/2014/main" id="{9330A5C6-B363-4FA5-AE9F-0714D496ED9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27679" y="729857"/>
            <a:ext cx="4259261" cy="2834775"/>
          </a:xfrm>
          <a:prstGeom prst="rect">
            <a:avLst/>
          </a:prstGeom>
          <a:ln w="12700">
            <a:solidFill>
              <a:schemeClr val="accent1"/>
            </a:solidFill>
          </a:ln>
        </p:spPr>
      </p:pic>
      <p:sp>
        <p:nvSpPr>
          <p:cNvPr id="16" name="TextBox 15">
            <a:extLst>
              <a:ext uri="{FF2B5EF4-FFF2-40B4-BE49-F238E27FC236}">
                <a16:creationId xmlns:a16="http://schemas.microsoft.com/office/drawing/2014/main" id="{42C84BB6-07D1-4C86-9E27-40D0F2F7C53A}"/>
              </a:ext>
            </a:extLst>
          </p:cNvPr>
          <p:cNvSpPr txBox="1"/>
          <p:nvPr/>
        </p:nvSpPr>
        <p:spPr>
          <a:xfrm>
            <a:off x="1046388" y="5124909"/>
            <a:ext cx="3001650" cy="707886"/>
          </a:xfrm>
          <a:prstGeom prst="rect">
            <a:avLst/>
          </a:prstGeom>
          <a:noFill/>
        </p:spPr>
        <p:txBody>
          <a:bodyPr wrap="square" rtlCol="0">
            <a:spAutoFit/>
          </a:bodyPr>
          <a:lstStyle/>
          <a:p>
            <a:pPr algn="r"/>
            <a:r>
              <a:rPr lang="en-US" sz="2400" b="1" dirty="0"/>
              <a:t>Mulch Stockpile</a:t>
            </a:r>
          </a:p>
          <a:p>
            <a:pPr algn="r"/>
            <a:r>
              <a:rPr lang="en-US" sz="1600" b="1" dirty="0"/>
              <a:t>Photo: Pam Krone</a:t>
            </a:r>
          </a:p>
        </p:txBody>
      </p:sp>
      <p:pic>
        <p:nvPicPr>
          <p:cNvPr id="17" name="Picture 2" descr="Image result for western sare logo">
            <a:extLst>
              <a:ext uri="{FF2B5EF4-FFF2-40B4-BE49-F238E27FC236}">
                <a16:creationId xmlns:a16="http://schemas.microsoft.com/office/drawing/2014/main" id="{0F2E02D1-F0A9-4B10-B68A-EA6014200FB4}"/>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3162" y="6002707"/>
            <a:ext cx="897529" cy="81276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Image result for washington state university logo">
            <a:extLst>
              <a:ext uri="{FF2B5EF4-FFF2-40B4-BE49-F238E27FC236}">
                <a16:creationId xmlns:a16="http://schemas.microsoft.com/office/drawing/2014/main" id="{45732DE2-8CF7-420C-8B6A-D657902531E1}"/>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937891" y="6033325"/>
            <a:ext cx="1979219" cy="824675"/>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586EB348-3FFC-4DC6-AF82-0B7FF08EE8EF}"/>
              </a:ext>
            </a:extLst>
          </p:cNvPr>
          <p:cNvSpPr txBox="1"/>
          <p:nvPr/>
        </p:nvSpPr>
        <p:spPr>
          <a:xfrm>
            <a:off x="6697016" y="6550223"/>
            <a:ext cx="2486162" cy="307777"/>
          </a:xfrm>
          <a:prstGeom prst="rect">
            <a:avLst/>
          </a:prstGeom>
          <a:noFill/>
        </p:spPr>
        <p:txBody>
          <a:bodyPr wrap="square" rtlCol="0">
            <a:spAutoFit/>
          </a:bodyPr>
          <a:lstStyle/>
          <a:p>
            <a:r>
              <a:rPr lang="en-US" sz="1400" b="1" u="sng" dirty="0">
                <a:hlinkClick r:id="rId6"/>
              </a:rPr>
              <a:t>https://smallfruits.wsu.edu</a:t>
            </a:r>
            <a:endParaRPr lang="en-US" sz="1400" b="1" i="1" u="sng" dirty="0">
              <a:latin typeface="Arial" panose="020B0604020202020204" pitchFamily="34" charset="0"/>
              <a:cs typeface="Arial" panose="020B0604020202020204" pitchFamily="34" charset="0"/>
            </a:endParaRPr>
          </a:p>
        </p:txBody>
      </p:sp>
      <p:pic>
        <p:nvPicPr>
          <p:cNvPr id="20" name="Picture 19"/>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391626" y="5989693"/>
            <a:ext cx="609904" cy="843028"/>
          </a:xfrm>
          <a:prstGeom prst="rect">
            <a:avLst/>
          </a:prstGeom>
        </p:spPr>
      </p:pic>
      <p:sp>
        <p:nvSpPr>
          <p:cNvPr id="21" name="TextBox 20">
            <a:extLst>
              <a:ext uri="{FF2B5EF4-FFF2-40B4-BE49-F238E27FC236}">
                <a16:creationId xmlns:a16="http://schemas.microsoft.com/office/drawing/2014/main" id="{586EB348-3FFC-4DC6-AF82-0B7FF08EE8EF}"/>
              </a:ext>
            </a:extLst>
          </p:cNvPr>
          <p:cNvSpPr txBox="1"/>
          <p:nvPr/>
        </p:nvSpPr>
        <p:spPr>
          <a:xfrm>
            <a:off x="1932518" y="6529858"/>
            <a:ext cx="2486162" cy="307777"/>
          </a:xfrm>
          <a:prstGeom prst="rect">
            <a:avLst/>
          </a:prstGeom>
          <a:noFill/>
        </p:spPr>
        <p:txBody>
          <a:bodyPr wrap="square" rtlCol="0">
            <a:spAutoFit/>
          </a:bodyPr>
          <a:lstStyle/>
          <a:p>
            <a:r>
              <a:rPr lang="en-US" sz="1400" b="1" u="sng" dirty="0">
                <a:hlinkClick r:id="rId6"/>
              </a:rPr>
              <a:t>biodegradablemulch.org</a:t>
            </a:r>
            <a:endParaRPr lang="en-US" sz="1400" b="1" i="1" u="sng" dirty="0">
              <a:latin typeface="Arial" panose="020B0604020202020204" pitchFamily="34" charset="0"/>
              <a:cs typeface="Arial" panose="020B0604020202020204" pitchFamily="34" charset="0"/>
            </a:endParaRPr>
          </a:p>
        </p:txBody>
      </p:sp>
      <p:pic>
        <p:nvPicPr>
          <p:cNvPr id="22" name="Picture 21"/>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4450579" y="6092454"/>
            <a:ext cx="1302831" cy="646640"/>
          </a:xfrm>
          <a:prstGeom prst="rect">
            <a:avLst/>
          </a:prstGeom>
        </p:spPr>
      </p:pic>
      <p:pic>
        <p:nvPicPr>
          <p:cNvPr id="23" name="Picture 22">
            <a:extLst>
              <a:ext uri="{FF2B5EF4-FFF2-40B4-BE49-F238E27FC236}">
                <a16:creationId xmlns:a16="http://schemas.microsoft.com/office/drawing/2014/main" id="{0F06108D-44F9-47CA-B4F1-4E1B46724CAA}"/>
              </a:ext>
            </a:extLst>
          </p:cNvPr>
          <p:cNvPicPr>
            <a:picLocks noChangeAspect="1"/>
          </p:cNvPicPr>
          <p:nvPr/>
        </p:nvPicPr>
        <p:blipFill>
          <a:blip r:embed="rId9"/>
          <a:stretch>
            <a:fillRect/>
          </a:stretch>
        </p:blipFill>
        <p:spPr>
          <a:xfrm>
            <a:off x="4048038" y="2503419"/>
            <a:ext cx="4845156" cy="325676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3716592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E5BC79F2-B18F-4CBC-A6C2-01643A61299B}"/>
              </a:ext>
            </a:extLst>
          </p:cNvPr>
          <p:cNvCxnSpPr/>
          <p:nvPr/>
        </p:nvCxnSpPr>
        <p:spPr>
          <a:xfrm>
            <a:off x="0" y="594396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00388C97-463E-42F7-B1CD-E09C136183A1}"/>
              </a:ext>
            </a:extLst>
          </p:cNvPr>
          <p:cNvSpPr>
            <a:spLocks noGrp="1"/>
          </p:cNvSpPr>
          <p:nvPr>
            <p:ph type="subTitle" idx="1"/>
          </p:nvPr>
        </p:nvSpPr>
        <p:spPr>
          <a:xfrm>
            <a:off x="1" y="-8387"/>
            <a:ext cx="9144000" cy="679506"/>
          </a:xfrm>
          <a:solidFill>
            <a:srgbClr val="C00000"/>
          </a:solidFill>
        </p:spPr>
        <p:txBody>
          <a:bodyPr>
            <a:noAutofit/>
          </a:bodyPr>
          <a:lstStyle/>
          <a:p>
            <a:r>
              <a:rPr lang="en-US" sz="4000" b="1" dirty="0">
                <a:solidFill>
                  <a:schemeClr val="bg1"/>
                </a:solidFill>
              </a:rPr>
              <a:t>BDM for Crop Production</a:t>
            </a:r>
          </a:p>
        </p:txBody>
      </p:sp>
      <p:pic>
        <p:nvPicPr>
          <p:cNvPr id="12" name="Picture 2" descr="Image result for western sare logo">
            <a:extLst>
              <a:ext uri="{FF2B5EF4-FFF2-40B4-BE49-F238E27FC236}">
                <a16:creationId xmlns:a16="http://schemas.microsoft.com/office/drawing/2014/main" id="{0F2E02D1-F0A9-4B10-B68A-EA6014200FB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3162" y="6002707"/>
            <a:ext cx="897529" cy="81276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Image result for washington state university logo">
            <a:extLst>
              <a:ext uri="{FF2B5EF4-FFF2-40B4-BE49-F238E27FC236}">
                <a16:creationId xmlns:a16="http://schemas.microsoft.com/office/drawing/2014/main" id="{45732DE2-8CF7-420C-8B6A-D657902531E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937891" y="6033325"/>
            <a:ext cx="1979219" cy="82467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586EB348-3FFC-4DC6-AF82-0B7FF08EE8EF}"/>
              </a:ext>
            </a:extLst>
          </p:cNvPr>
          <p:cNvSpPr txBox="1"/>
          <p:nvPr/>
        </p:nvSpPr>
        <p:spPr>
          <a:xfrm>
            <a:off x="6697016" y="6550223"/>
            <a:ext cx="2486162" cy="307777"/>
          </a:xfrm>
          <a:prstGeom prst="rect">
            <a:avLst/>
          </a:prstGeom>
          <a:noFill/>
        </p:spPr>
        <p:txBody>
          <a:bodyPr wrap="square" rtlCol="0">
            <a:spAutoFit/>
          </a:bodyPr>
          <a:lstStyle/>
          <a:p>
            <a:r>
              <a:rPr lang="en-US" sz="1400" b="1" u="sng" dirty="0">
                <a:hlinkClick r:id="rId5"/>
              </a:rPr>
              <a:t>https://smallfruits.wsu.edu</a:t>
            </a:r>
            <a:endParaRPr lang="en-US" sz="1400" b="1" i="1" u="sng" dirty="0">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91626" y="5989693"/>
            <a:ext cx="609904" cy="843028"/>
          </a:xfrm>
          <a:prstGeom prst="rect">
            <a:avLst/>
          </a:prstGeom>
        </p:spPr>
      </p:pic>
      <p:sp>
        <p:nvSpPr>
          <p:cNvPr id="17" name="TextBox 16">
            <a:extLst>
              <a:ext uri="{FF2B5EF4-FFF2-40B4-BE49-F238E27FC236}">
                <a16:creationId xmlns:a16="http://schemas.microsoft.com/office/drawing/2014/main" id="{586EB348-3FFC-4DC6-AF82-0B7FF08EE8EF}"/>
              </a:ext>
            </a:extLst>
          </p:cNvPr>
          <p:cNvSpPr txBox="1"/>
          <p:nvPr/>
        </p:nvSpPr>
        <p:spPr>
          <a:xfrm>
            <a:off x="1932518" y="6529858"/>
            <a:ext cx="2486162" cy="307777"/>
          </a:xfrm>
          <a:prstGeom prst="rect">
            <a:avLst/>
          </a:prstGeom>
          <a:noFill/>
        </p:spPr>
        <p:txBody>
          <a:bodyPr wrap="square" rtlCol="0">
            <a:spAutoFit/>
          </a:bodyPr>
          <a:lstStyle/>
          <a:p>
            <a:r>
              <a:rPr lang="en-US" sz="1400" b="1" u="sng" dirty="0">
                <a:hlinkClick r:id="rId5"/>
              </a:rPr>
              <a:t>biodegradablemulch.org</a:t>
            </a:r>
            <a:endParaRPr lang="en-US" sz="1400" b="1" i="1" u="sng" dirty="0">
              <a:latin typeface="Arial" panose="020B0604020202020204" pitchFamily="34" charset="0"/>
              <a:cs typeface="Arial" panose="020B0604020202020204" pitchFamily="34" charset="0"/>
            </a:endParaRPr>
          </a:p>
        </p:txBody>
      </p:sp>
      <p:pic>
        <p:nvPicPr>
          <p:cNvPr id="18" name="Picture 17"/>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4450579" y="6092454"/>
            <a:ext cx="1302831" cy="646640"/>
          </a:xfrm>
          <a:prstGeom prst="rect">
            <a:avLst/>
          </a:prstGeom>
        </p:spPr>
      </p:pic>
      <p:sp>
        <p:nvSpPr>
          <p:cNvPr id="2" name="Subtitle 2">
            <a:extLst>
              <a:ext uri="{FF2B5EF4-FFF2-40B4-BE49-F238E27FC236}">
                <a16:creationId xmlns:a16="http://schemas.microsoft.com/office/drawing/2014/main" id="{FB4457E2-4F3F-44F8-96C8-837DDABD82E6}"/>
              </a:ext>
            </a:extLst>
          </p:cNvPr>
          <p:cNvSpPr txBox="1">
            <a:spLocks/>
          </p:cNvSpPr>
          <p:nvPr/>
        </p:nvSpPr>
        <p:spPr>
          <a:xfrm>
            <a:off x="229688" y="1075618"/>
            <a:ext cx="9130620" cy="476475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4488" lvl="0" indent="-344488" algn="l">
              <a:buClr>
                <a:srgbClr val="FF0000"/>
              </a:buClr>
              <a:buFont typeface="Wingdings" panose="05000000000000000000" pitchFamily="2" charset="2"/>
              <a:buChar char="v"/>
            </a:pPr>
            <a:r>
              <a:rPr lang="en-US" sz="2600" dirty="0"/>
              <a:t>BDM should completely biodegrade, not cause harm to soil ecology, and provide:</a:t>
            </a:r>
          </a:p>
          <a:p>
            <a:pPr marL="628650" lvl="0" indent="-225425" algn="l">
              <a:lnSpc>
                <a:spcPct val="110000"/>
              </a:lnSpc>
              <a:buClr>
                <a:srgbClr val="009900"/>
              </a:buClr>
              <a:buFont typeface="Arial" panose="020B0604020202020204" pitchFamily="34" charset="0"/>
              <a:buChar char="•"/>
            </a:pPr>
            <a:r>
              <a:rPr lang="en-US" sz="2600" dirty="0"/>
              <a:t>Weed control</a:t>
            </a:r>
          </a:p>
          <a:p>
            <a:pPr marL="628650" lvl="0" indent="-225425" algn="l">
              <a:lnSpc>
                <a:spcPct val="110000"/>
              </a:lnSpc>
              <a:buClr>
                <a:srgbClr val="009900"/>
              </a:buClr>
              <a:buFont typeface="Arial" panose="020B0604020202020204" pitchFamily="34" charset="0"/>
              <a:buChar char="•"/>
            </a:pPr>
            <a:r>
              <a:rPr lang="en-US" sz="2600" dirty="0"/>
              <a:t>Temperature modification</a:t>
            </a:r>
          </a:p>
          <a:p>
            <a:pPr algn="l">
              <a:lnSpc>
                <a:spcPct val="100000"/>
              </a:lnSpc>
              <a:buClr>
                <a:srgbClr val="FF0000"/>
              </a:buClr>
            </a:pPr>
            <a:endParaRPr lang="en-US" sz="1000" dirty="0"/>
          </a:p>
          <a:p>
            <a:pPr marL="344488" indent="-344488" algn="l">
              <a:lnSpc>
                <a:spcPct val="100000"/>
              </a:lnSpc>
              <a:buClr>
                <a:srgbClr val="FF0000"/>
              </a:buClr>
              <a:buFont typeface="Wingdings" panose="05000000000000000000" pitchFamily="2" charset="2"/>
              <a:buChar char="v"/>
            </a:pPr>
            <a:r>
              <a:rPr lang="en-US" sz="2600" dirty="0"/>
              <a:t>BDM designed to be tilled into the soil after use, eliminating waste and disposal challenges </a:t>
            </a:r>
          </a:p>
          <a:p>
            <a:pPr algn="l">
              <a:lnSpc>
                <a:spcPct val="100000"/>
              </a:lnSpc>
              <a:buClr>
                <a:srgbClr val="FF0000"/>
              </a:buClr>
            </a:pPr>
            <a:endParaRPr lang="en-US" sz="1000" dirty="0"/>
          </a:p>
          <a:p>
            <a:pPr marL="342900" indent="-342900" algn="l">
              <a:lnSpc>
                <a:spcPct val="100000"/>
              </a:lnSpc>
              <a:buClr>
                <a:srgbClr val="FF0000"/>
              </a:buClr>
              <a:buFont typeface="Wingdings" panose="05000000000000000000" pitchFamily="2" charset="2"/>
              <a:buChar char="v"/>
            </a:pPr>
            <a:r>
              <a:rPr lang="en-US" sz="2600" dirty="0"/>
              <a:t>BDMs should not go into recycling facilities, they will contaminate </a:t>
            </a:r>
            <a:r>
              <a:rPr lang="en-US" sz="2600" dirty="0" err="1"/>
              <a:t>recyclate</a:t>
            </a:r>
            <a:endParaRPr lang="en-US" sz="2600" dirty="0"/>
          </a:p>
        </p:txBody>
      </p:sp>
      <p:sp>
        <p:nvSpPr>
          <p:cNvPr id="3" name="TextBox 2">
            <a:extLst>
              <a:ext uri="{FF2B5EF4-FFF2-40B4-BE49-F238E27FC236}">
                <a16:creationId xmlns:a16="http://schemas.microsoft.com/office/drawing/2014/main" id="{9A3A4839-101F-4A72-9E32-6EFEDAAFA318}"/>
              </a:ext>
            </a:extLst>
          </p:cNvPr>
          <p:cNvSpPr txBox="1"/>
          <p:nvPr/>
        </p:nvSpPr>
        <p:spPr>
          <a:xfrm>
            <a:off x="4306525" y="1766885"/>
            <a:ext cx="5545243" cy="1218539"/>
          </a:xfrm>
          <a:prstGeom prst="rect">
            <a:avLst/>
          </a:prstGeom>
          <a:noFill/>
        </p:spPr>
        <p:txBody>
          <a:bodyPr wrap="square" rtlCol="0">
            <a:spAutoFit/>
          </a:bodyPr>
          <a:lstStyle/>
          <a:p>
            <a:pPr marL="747713" indent="-285750" algn="l">
              <a:lnSpc>
                <a:spcPct val="150000"/>
              </a:lnSpc>
              <a:buClr>
                <a:srgbClr val="009900"/>
              </a:buClr>
              <a:buFont typeface="Arial" panose="020B0604020202020204" pitchFamily="34" charset="0"/>
              <a:buChar char="•"/>
            </a:pPr>
            <a:r>
              <a:rPr lang="en-US" sz="2600" dirty="0"/>
              <a:t>Soil moisture retention</a:t>
            </a:r>
          </a:p>
          <a:p>
            <a:pPr marL="747713" indent="-285750" algn="l">
              <a:lnSpc>
                <a:spcPct val="150000"/>
              </a:lnSpc>
              <a:buClr>
                <a:srgbClr val="009900"/>
              </a:buClr>
              <a:buFont typeface="Arial" panose="020B0604020202020204" pitchFamily="34" charset="0"/>
              <a:buChar char="•"/>
            </a:pPr>
            <a:r>
              <a:rPr lang="en-US" sz="2600" dirty="0"/>
              <a:t>Comparable yield with PE</a:t>
            </a:r>
          </a:p>
        </p:txBody>
      </p:sp>
    </p:spTree>
    <p:extLst>
      <p:ext uri="{BB962C8B-B14F-4D97-AF65-F5344CB8AC3E}">
        <p14:creationId xmlns:p14="http://schemas.microsoft.com/office/powerpoint/2010/main" val="228213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E5BC79F2-B18F-4CBC-A6C2-01643A61299B}"/>
              </a:ext>
            </a:extLst>
          </p:cNvPr>
          <p:cNvCxnSpPr/>
          <p:nvPr/>
        </p:nvCxnSpPr>
        <p:spPr>
          <a:xfrm>
            <a:off x="0" y="594396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329FCB8D-3441-4475-BB21-13350AC1B177}"/>
              </a:ext>
            </a:extLst>
          </p:cNvPr>
          <p:cNvSpPr>
            <a:spLocks noGrp="1"/>
          </p:cNvSpPr>
          <p:nvPr>
            <p:ph type="subTitle" idx="1"/>
          </p:nvPr>
        </p:nvSpPr>
        <p:spPr>
          <a:xfrm>
            <a:off x="1" y="-8387"/>
            <a:ext cx="9144000" cy="679506"/>
          </a:xfrm>
          <a:solidFill>
            <a:srgbClr val="C00000"/>
          </a:solidFill>
        </p:spPr>
        <p:txBody>
          <a:bodyPr>
            <a:noAutofit/>
          </a:bodyPr>
          <a:lstStyle/>
          <a:p>
            <a:r>
              <a:rPr lang="en-US" sz="4000" b="1" dirty="0">
                <a:solidFill>
                  <a:schemeClr val="bg1"/>
                </a:solidFill>
                <a:cs typeface="Calibri" panose="020F0502020204030204" pitchFamily="34" charset="0"/>
              </a:rPr>
              <a:t>Crop Production with BDM</a:t>
            </a:r>
          </a:p>
        </p:txBody>
      </p:sp>
      <p:sp>
        <p:nvSpPr>
          <p:cNvPr id="12" name="TextBox 11">
            <a:extLst>
              <a:ext uri="{FF2B5EF4-FFF2-40B4-BE49-F238E27FC236}">
                <a16:creationId xmlns:a16="http://schemas.microsoft.com/office/drawing/2014/main" id="{37C38B58-2C43-4FBC-B61C-91F9C949AF3C}"/>
              </a:ext>
            </a:extLst>
          </p:cNvPr>
          <p:cNvSpPr txBox="1"/>
          <p:nvPr/>
        </p:nvSpPr>
        <p:spPr>
          <a:xfrm>
            <a:off x="1745673" y="4957969"/>
            <a:ext cx="6056076" cy="738664"/>
          </a:xfrm>
          <a:prstGeom prst="rect">
            <a:avLst/>
          </a:prstGeom>
          <a:noFill/>
        </p:spPr>
        <p:txBody>
          <a:bodyPr wrap="square" rtlCol="0">
            <a:spAutoFit/>
          </a:bodyPr>
          <a:lstStyle/>
          <a:p>
            <a:r>
              <a:rPr lang="en-US" sz="1400" b="1" baseline="30000" dirty="0">
                <a:cs typeface="Calibri" panose="020F0502020204030204" pitchFamily="34" charset="0"/>
              </a:rPr>
              <a:t>1</a:t>
            </a:r>
            <a:r>
              <a:rPr lang="en-US" sz="1400" dirty="0">
                <a:cs typeface="Calibri" panose="020F0502020204030204" pitchFamily="34" charset="0"/>
              </a:rPr>
              <a:t> + BDM performed better; = BDM performed equivalent to; - BDM did</a:t>
            </a:r>
            <a:br>
              <a:rPr lang="en-US" sz="1400" dirty="0">
                <a:cs typeface="Calibri" panose="020F0502020204030204" pitchFamily="34" charset="0"/>
              </a:rPr>
            </a:br>
            <a:r>
              <a:rPr lang="en-US" sz="1400" dirty="0">
                <a:cs typeface="Calibri" panose="020F0502020204030204" pitchFamily="34" charset="0"/>
              </a:rPr>
              <a:t>   not perform as well; empty cell not measured.			</a:t>
            </a:r>
          </a:p>
          <a:p>
            <a:r>
              <a:rPr lang="en-US" sz="1400" b="1" baseline="30000" dirty="0">
                <a:cs typeface="Calibri" panose="020F0502020204030204" pitchFamily="34" charset="0"/>
              </a:rPr>
              <a:t>2</a:t>
            </a:r>
            <a:r>
              <a:rPr lang="en-US" sz="1400" dirty="0">
                <a:cs typeface="Calibri" panose="020F0502020204030204" pitchFamily="34" charset="0"/>
              </a:rPr>
              <a:t> Reports provide variable results. 			</a:t>
            </a:r>
          </a:p>
        </p:txBody>
      </p:sp>
      <p:pic>
        <p:nvPicPr>
          <p:cNvPr id="11" name="Picture 2" descr="Image result for western sare logo">
            <a:extLst>
              <a:ext uri="{FF2B5EF4-FFF2-40B4-BE49-F238E27FC236}">
                <a16:creationId xmlns:a16="http://schemas.microsoft.com/office/drawing/2014/main" id="{0F2E02D1-F0A9-4B10-B68A-EA6014200FB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3162" y="6002707"/>
            <a:ext cx="897529" cy="81276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Image result for washington state university logo">
            <a:extLst>
              <a:ext uri="{FF2B5EF4-FFF2-40B4-BE49-F238E27FC236}">
                <a16:creationId xmlns:a16="http://schemas.microsoft.com/office/drawing/2014/main" id="{45732DE2-8CF7-420C-8B6A-D657902531E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937891" y="6033325"/>
            <a:ext cx="1979219" cy="82467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586EB348-3FFC-4DC6-AF82-0B7FF08EE8EF}"/>
              </a:ext>
            </a:extLst>
          </p:cNvPr>
          <p:cNvSpPr txBox="1"/>
          <p:nvPr/>
        </p:nvSpPr>
        <p:spPr>
          <a:xfrm>
            <a:off x="6697016" y="6550223"/>
            <a:ext cx="2486162" cy="307777"/>
          </a:xfrm>
          <a:prstGeom prst="rect">
            <a:avLst/>
          </a:prstGeom>
          <a:noFill/>
        </p:spPr>
        <p:txBody>
          <a:bodyPr wrap="square" rtlCol="0">
            <a:spAutoFit/>
          </a:bodyPr>
          <a:lstStyle/>
          <a:p>
            <a:r>
              <a:rPr lang="en-US" sz="1400" b="1" u="sng" dirty="0">
                <a:hlinkClick r:id="rId5"/>
              </a:rPr>
              <a:t>https://smallfruits.wsu.edu</a:t>
            </a:r>
            <a:endParaRPr lang="en-US" sz="1400" b="1" i="1" u="sng" dirty="0">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91626" y="5989693"/>
            <a:ext cx="609904" cy="843028"/>
          </a:xfrm>
          <a:prstGeom prst="rect">
            <a:avLst/>
          </a:prstGeom>
        </p:spPr>
      </p:pic>
      <p:sp>
        <p:nvSpPr>
          <p:cNvPr id="17" name="TextBox 16">
            <a:extLst>
              <a:ext uri="{FF2B5EF4-FFF2-40B4-BE49-F238E27FC236}">
                <a16:creationId xmlns:a16="http://schemas.microsoft.com/office/drawing/2014/main" id="{586EB348-3FFC-4DC6-AF82-0B7FF08EE8EF}"/>
              </a:ext>
            </a:extLst>
          </p:cNvPr>
          <p:cNvSpPr txBox="1"/>
          <p:nvPr/>
        </p:nvSpPr>
        <p:spPr>
          <a:xfrm>
            <a:off x="1932518" y="6529858"/>
            <a:ext cx="2486162" cy="307777"/>
          </a:xfrm>
          <a:prstGeom prst="rect">
            <a:avLst/>
          </a:prstGeom>
          <a:noFill/>
        </p:spPr>
        <p:txBody>
          <a:bodyPr wrap="square" rtlCol="0">
            <a:spAutoFit/>
          </a:bodyPr>
          <a:lstStyle/>
          <a:p>
            <a:r>
              <a:rPr lang="en-US" sz="1400" b="1" u="sng" dirty="0">
                <a:hlinkClick r:id="rId5"/>
              </a:rPr>
              <a:t>biodegradablemulch.org</a:t>
            </a:r>
            <a:endParaRPr lang="en-US" sz="1400" b="1" i="1" u="sng" dirty="0">
              <a:latin typeface="Arial" panose="020B0604020202020204" pitchFamily="34" charset="0"/>
              <a:cs typeface="Arial" panose="020B0604020202020204" pitchFamily="34" charset="0"/>
            </a:endParaRPr>
          </a:p>
        </p:txBody>
      </p:sp>
      <p:pic>
        <p:nvPicPr>
          <p:cNvPr id="18" name="Picture 17"/>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4450579" y="6092454"/>
            <a:ext cx="1302831" cy="646640"/>
          </a:xfrm>
          <a:prstGeom prst="rect">
            <a:avLst/>
          </a:prstGeom>
        </p:spPr>
      </p:pic>
      <p:graphicFrame>
        <p:nvGraphicFramePr>
          <p:cNvPr id="13" name="Table 12">
            <a:extLst>
              <a:ext uri="{FF2B5EF4-FFF2-40B4-BE49-F238E27FC236}">
                <a16:creationId xmlns:a16="http://schemas.microsoft.com/office/drawing/2014/main" id="{15DA93B5-CD6F-4FF5-85B1-2F9C6169688A}"/>
              </a:ext>
            </a:extLst>
          </p:cNvPr>
          <p:cNvGraphicFramePr>
            <a:graphicFrameLocks noGrp="1"/>
          </p:cNvGraphicFramePr>
          <p:nvPr>
            <p:extLst>
              <p:ext uri="{D42A27DB-BD31-4B8C-83A1-F6EECF244321}">
                <p14:modId xmlns:p14="http://schemas.microsoft.com/office/powerpoint/2010/main" val="10606168"/>
              </p:ext>
            </p:extLst>
          </p:nvPr>
        </p:nvGraphicFramePr>
        <p:xfrm>
          <a:off x="1745673" y="866054"/>
          <a:ext cx="6056076" cy="3979416"/>
        </p:xfrm>
        <a:graphic>
          <a:graphicData uri="http://schemas.openxmlformats.org/drawingml/2006/table">
            <a:tbl>
              <a:tblPr firstRow="1" bandRow="1">
                <a:tableStyleId>{93296810-A885-4BE3-A3E7-6D5BEEA58F35}</a:tableStyleId>
              </a:tblPr>
              <a:tblGrid>
                <a:gridCol w="1416813">
                  <a:extLst>
                    <a:ext uri="{9D8B030D-6E8A-4147-A177-3AD203B41FA5}">
                      <a16:colId xmlns:a16="http://schemas.microsoft.com/office/drawing/2014/main" val="1185615656"/>
                    </a:ext>
                  </a:extLst>
                </a:gridCol>
                <a:gridCol w="1546421">
                  <a:extLst>
                    <a:ext uri="{9D8B030D-6E8A-4147-A177-3AD203B41FA5}">
                      <a16:colId xmlns:a16="http://schemas.microsoft.com/office/drawing/2014/main" val="3243721148"/>
                    </a:ext>
                  </a:extLst>
                </a:gridCol>
                <a:gridCol w="1546421">
                  <a:extLst>
                    <a:ext uri="{9D8B030D-6E8A-4147-A177-3AD203B41FA5}">
                      <a16:colId xmlns:a16="http://schemas.microsoft.com/office/drawing/2014/main" val="595343305"/>
                    </a:ext>
                  </a:extLst>
                </a:gridCol>
                <a:gridCol w="1546421">
                  <a:extLst>
                    <a:ext uri="{9D8B030D-6E8A-4147-A177-3AD203B41FA5}">
                      <a16:colId xmlns:a16="http://schemas.microsoft.com/office/drawing/2014/main" val="2673145153"/>
                    </a:ext>
                  </a:extLst>
                </a:gridCol>
              </a:tblGrid>
              <a:tr h="284244">
                <a:tc>
                  <a:txBody>
                    <a:bodyPr/>
                    <a:lstStyle/>
                    <a:p>
                      <a:pPr algn="l" fontAlgn="b"/>
                      <a:r>
                        <a:rPr lang="en-US" sz="1400" u="none" strike="noStrike" dirty="0">
                          <a:effectLst/>
                          <a:latin typeface="+mn-lt"/>
                          <a:cs typeface="Calibri" panose="020F0502020204030204" pitchFamily="34" charset="0"/>
                        </a:rPr>
                        <a:t> </a:t>
                      </a:r>
                      <a:endParaRPr lang="en-US" sz="1400" b="1"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2">
                  <a:txBody>
                    <a:bodyPr/>
                    <a:lstStyle/>
                    <a:p>
                      <a:pPr algn="ctr" fontAlgn="b"/>
                      <a:r>
                        <a:rPr lang="en-US" sz="1400" u="none" strike="noStrike" dirty="0">
                          <a:solidFill>
                            <a:schemeClr val="tx1"/>
                          </a:solidFill>
                          <a:effectLst/>
                          <a:latin typeface="+mn-lt"/>
                          <a:cs typeface="Calibri" panose="020F0502020204030204" pitchFamily="34" charset="0"/>
                        </a:rPr>
                        <a:t>Yield</a:t>
                      </a:r>
                      <a:endParaRPr lang="en-US" sz="1400" b="1" i="0" u="none" strike="noStrike" dirty="0">
                        <a:solidFill>
                          <a:schemeClr val="tx1"/>
                        </a:solidFill>
                        <a:effectLst/>
                        <a:latin typeface="+mn-lt"/>
                        <a:cs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algn="ctr" fontAlgn="b"/>
                      <a:r>
                        <a:rPr lang="en-US" sz="1400" u="none" strike="noStrike" dirty="0">
                          <a:solidFill>
                            <a:schemeClr val="tx1"/>
                          </a:solidFill>
                          <a:effectLst/>
                          <a:latin typeface="+mn-lt"/>
                          <a:cs typeface="Calibri" panose="020F0502020204030204" pitchFamily="34" charset="0"/>
                        </a:rPr>
                        <a:t>Weed Control</a:t>
                      </a:r>
                      <a:endParaRPr lang="en-US" sz="1400" b="1" i="0" u="none" strike="noStrike" dirty="0">
                        <a:solidFill>
                          <a:schemeClr val="tx1"/>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80220891"/>
                  </a:ext>
                </a:extLst>
              </a:tr>
              <a:tr h="284244">
                <a:tc>
                  <a:txBody>
                    <a:bodyPr/>
                    <a:lstStyle/>
                    <a:p>
                      <a:pPr algn="l" fontAlgn="b"/>
                      <a:r>
                        <a:rPr lang="en-US" sz="1400" b="1" u="none" strike="noStrike" dirty="0">
                          <a:effectLst/>
                          <a:latin typeface="+mn-lt"/>
                          <a:cs typeface="Calibri" panose="020F0502020204030204" pitchFamily="34" charset="0"/>
                        </a:rPr>
                        <a:t>Crop</a:t>
                      </a:r>
                      <a:endParaRPr lang="en-US" sz="1400" b="1"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400" b="1" u="none" strike="noStrike" dirty="0">
                          <a:effectLst/>
                          <a:latin typeface="+mn-lt"/>
                          <a:cs typeface="Calibri" panose="020F0502020204030204" pitchFamily="34" charset="0"/>
                        </a:rPr>
                        <a:t>vs. Bare ground</a:t>
                      </a:r>
                      <a:endParaRPr lang="en-US" sz="1400" b="1"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b="1" u="none" strike="noStrike" dirty="0">
                          <a:effectLst/>
                          <a:latin typeface="+mn-lt"/>
                          <a:cs typeface="Calibri" panose="020F0502020204030204" pitchFamily="34" charset="0"/>
                        </a:rPr>
                        <a:t>vs. PE</a:t>
                      </a:r>
                      <a:endParaRPr lang="en-US" sz="1400" b="1"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b="1" u="none" strike="noStrike" dirty="0">
                          <a:effectLst/>
                          <a:latin typeface="+mn-lt"/>
                          <a:cs typeface="Calibri" panose="020F0502020204030204" pitchFamily="34" charset="0"/>
                        </a:rPr>
                        <a:t>vs. PE</a:t>
                      </a:r>
                      <a:endParaRPr lang="en-US" sz="1400" b="1" i="0" u="none" strike="noStrike" dirty="0">
                        <a:solidFill>
                          <a:srgbClr val="000000"/>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3329960"/>
                  </a:ext>
                </a:extLst>
              </a:tr>
              <a:tr h="284244">
                <a:tc>
                  <a:txBody>
                    <a:bodyPr/>
                    <a:lstStyle/>
                    <a:p>
                      <a:pPr algn="l" fontAlgn="b"/>
                      <a:r>
                        <a:rPr lang="en-US" sz="1400" u="none" strike="noStrike" dirty="0">
                          <a:effectLst/>
                          <a:latin typeface="+mn-lt"/>
                          <a:cs typeface="Calibri" panose="020F0502020204030204" pitchFamily="34" charset="0"/>
                        </a:rPr>
                        <a:t>Broccoli</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cs typeface="Calibri" panose="020F0502020204030204" pitchFamily="34" charset="0"/>
                        </a:rPr>
                        <a:t>+</a:t>
                      </a:r>
                      <a:r>
                        <a:rPr lang="en-US" sz="1400" u="none" strike="noStrike" baseline="30000" dirty="0">
                          <a:effectLst/>
                          <a:latin typeface="+mn-lt"/>
                          <a:cs typeface="Calibri" panose="020F0502020204030204" pitchFamily="34" charset="0"/>
                        </a:rPr>
                        <a:t>1</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 </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a:effectLst/>
                          <a:latin typeface="+mn-lt"/>
                          <a:cs typeface="Calibri" panose="020F0502020204030204" pitchFamily="34" charset="0"/>
                        </a:rPr>
                        <a:t> </a:t>
                      </a:r>
                      <a:endParaRPr lang="en-US" sz="1400" b="0" i="0" u="none" strike="noStrike">
                        <a:solidFill>
                          <a:srgbClr val="000000"/>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5385811"/>
                  </a:ext>
                </a:extLst>
              </a:tr>
              <a:tr h="284244">
                <a:tc>
                  <a:txBody>
                    <a:bodyPr/>
                    <a:lstStyle/>
                    <a:p>
                      <a:pPr algn="l" fontAlgn="b"/>
                      <a:r>
                        <a:rPr lang="en-US" sz="1400" u="none" strike="noStrike" dirty="0">
                          <a:effectLst/>
                          <a:latin typeface="+mn-lt"/>
                          <a:cs typeface="Calibri" panose="020F0502020204030204" pitchFamily="34" charset="0"/>
                        </a:rPr>
                        <a:t>Cucumber</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a:effectLst/>
                          <a:latin typeface="+mn-lt"/>
                          <a:cs typeface="Calibri" panose="020F0502020204030204" pitchFamily="34" charset="0"/>
                        </a:rPr>
                        <a:t>=</a:t>
                      </a:r>
                      <a:endParaRPr lang="en-US" sz="1400" b="0" i="0" u="none" strike="noStrike">
                        <a:solidFill>
                          <a:srgbClr val="000000"/>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04714851"/>
                  </a:ext>
                </a:extLst>
              </a:tr>
              <a:tr h="284244">
                <a:tc>
                  <a:txBody>
                    <a:bodyPr/>
                    <a:lstStyle/>
                    <a:p>
                      <a:pPr algn="l" fontAlgn="b"/>
                      <a:r>
                        <a:rPr lang="en-US" sz="1400" u="none" strike="noStrike" dirty="0">
                          <a:effectLst/>
                          <a:latin typeface="+mn-lt"/>
                          <a:cs typeface="Calibri" panose="020F0502020204030204" pitchFamily="34" charset="0"/>
                        </a:rPr>
                        <a:t>Eggplant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a:effectLst/>
                          <a:latin typeface="+mn-lt"/>
                          <a:cs typeface="Calibri" panose="020F0502020204030204" pitchFamily="34" charset="0"/>
                        </a:rPr>
                        <a:t>-</a:t>
                      </a:r>
                      <a:endParaRPr lang="en-US" sz="1400" b="0" i="0" u="none" strike="noStrike">
                        <a:solidFill>
                          <a:srgbClr val="000000"/>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2125684"/>
                  </a:ext>
                </a:extLst>
              </a:tr>
              <a:tr h="284244">
                <a:tc>
                  <a:txBody>
                    <a:bodyPr/>
                    <a:lstStyle/>
                    <a:p>
                      <a:pPr algn="l" fontAlgn="b"/>
                      <a:r>
                        <a:rPr lang="en-US" sz="1400" u="none" strike="noStrike" dirty="0">
                          <a:effectLst/>
                          <a:latin typeface="+mn-lt"/>
                          <a:cs typeface="Calibri" panose="020F0502020204030204" pitchFamily="34" charset="0"/>
                        </a:rPr>
                        <a:t>Lettuce</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cs typeface="Calibri" panose="020F0502020204030204" pitchFamily="34" charset="0"/>
                        </a:rPr>
                        <a:t> </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r>
                        <a:rPr lang="en-US" sz="1400" u="none" strike="noStrike" baseline="30000" dirty="0">
                          <a:effectLst/>
                          <a:latin typeface="+mn-lt"/>
                          <a:cs typeface="Calibri" panose="020F0502020204030204" pitchFamily="34" charset="0"/>
                        </a:rPr>
                        <a:t>2</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 </a:t>
                      </a: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67685539"/>
                  </a:ext>
                </a:extLst>
              </a:tr>
              <a:tr h="284244">
                <a:tc>
                  <a:txBody>
                    <a:bodyPr/>
                    <a:lstStyle/>
                    <a:p>
                      <a:pPr algn="l" fontAlgn="b"/>
                      <a:r>
                        <a:rPr lang="en-US" sz="1400" u="none" strike="noStrike" dirty="0">
                          <a:effectLst/>
                          <a:latin typeface="+mn-lt"/>
                          <a:cs typeface="Calibri" panose="020F0502020204030204" pitchFamily="34" charset="0"/>
                        </a:rPr>
                        <a:t>Melon</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70128554"/>
                  </a:ext>
                </a:extLst>
              </a:tr>
              <a:tr h="284244">
                <a:tc>
                  <a:txBody>
                    <a:bodyPr/>
                    <a:lstStyle/>
                    <a:p>
                      <a:pPr algn="l" fontAlgn="b"/>
                      <a:r>
                        <a:rPr lang="en-US" sz="1400" u="none" strike="noStrike" dirty="0">
                          <a:effectLst/>
                          <a:latin typeface="+mn-lt"/>
                          <a:cs typeface="Calibri" panose="020F0502020204030204" pitchFamily="34" charset="0"/>
                        </a:rPr>
                        <a:t>Pepper</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88339854"/>
                  </a:ext>
                </a:extLst>
              </a:tr>
              <a:tr h="284244">
                <a:tc>
                  <a:txBody>
                    <a:bodyPr/>
                    <a:lstStyle/>
                    <a:p>
                      <a:pPr algn="l" fontAlgn="b"/>
                      <a:r>
                        <a:rPr lang="en-US" sz="1400" u="none" strike="noStrike" dirty="0">
                          <a:effectLst/>
                          <a:latin typeface="+mn-lt"/>
                          <a:cs typeface="Calibri" panose="020F0502020204030204" pitchFamily="34" charset="0"/>
                        </a:rPr>
                        <a:t>Raspberry</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cs typeface="Calibri" panose="020F0502020204030204" pitchFamily="34" charset="0"/>
                        </a:rPr>
                        <a:t>+ </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b="0" i="0" u="none" strike="noStrike" dirty="0">
                          <a:solidFill>
                            <a:srgbClr val="000000"/>
                          </a:solidFill>
                          <a:effectLst/>
                          <a:latin typeface="+mn-lt"/>
                          <a:cs typeface="Calibri" panose="020F0502020204030204" pitchFamily="34" charset="0"/>
                        </a:rPr>
                        <a:t>=</a:t>
                      </a: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 =</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83965394"/>
                  </a:ext>
                </a:extLst>
              </a:tr>
              <a:tr h="284244">
                <a:tc>
                  <a:txBody>
                    <a:bodyPr/>
                    <a:lstStyle/>
                    <a:p>
                      <a:pPr algn="l" fontAlgn="b"/>
                      <a:r>
                        <a:rPr lang="en-US" sz="1400" u="none" strike="noStrike" dirty="0">
                          <a:effectLst/>
                          <a:latin typeface="+mn-lt"/>
                          <a:cs typeface="Calibri" panose="020F0502020204030204" pitchFamily="34" charset="0"/>
                        </a:rPr>
                        <a:t>Strawberry</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solidFill>
                            <a:schemeClr val="tx1"/>
                          </a:solidFill>
                          <a:effectLst/>
                          <a:latin typeface="+mn-lt"/>
                          <a:cs typeface="Calibri" panose="020F0502020204030204" pitchFamily="34" charset="0"/>
                        </a:rPr>
                        <a:t>+</a:t>
                      </a:r>
                      <a:endParaRPr lang="en-US" sz="1400" b="0" i="0" u="none" strike="noStrike" dirty="0">
                        <a:solidFill>
                          <a:schemeClr val="tx1"/>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solidFill>
                            <a:schemeClr val="tx1"/>
                          </a:solidFill>
                          <a:effectLst/>
                          <a:latin typeface="+mn-lt"/>
                          <a:cs typeface="Calibri" panose="020F0502020204030204" pitchFamily="34" charset="0"/>
                        </a:rPr>
                        <a:t>-=+</a:t>
                      </a:r>
                      <a:r>
                        <a:rPr lang="en-US" sz="1400" u="none" strike="noStrike" baseline="30000" dirty="0">
                          <a:solidFill>
                            <a:schemeClr val="tx1"/>
                          </a:solidFill>
                          <a:effectLst/>
                          <a:latin typeface="+mn-lt"/>
                          <a:cs typeface="Calibri" panose="020F0502020204030204" pitchFamily="34" charset="0"/>
                        </a:rPr>
                        <a:t>2</a:t>
                      </a:r>
                      <a:endParaRPr lang="en-US" sz="1400" b="0" i="0" u="none" strike="noStrike" dirty="0">
                        <a:solidFill>
                          <a:schemeClr val="tx1"/>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solidFill>
                            <a:schemeClr val="tx1"/>
                          </a:solidFill>
                          <a:effectLst/>
                          <a:latin typeface="+mn-lt"/>
                          <a:cs typeface="Calibri" panose="020F0502020204030204" pitchFamily="34" charset="0"/>
                        </a:rPr>
                        <a:t>-</a:t>
                      </a:r>
                      <a:endParaRPr lang="en-US" sz="1400" b="0" i="0" u="none" strike="noStrike" dirty="0">
                        <a:solidFill>
                          <a:schemeClr val="tx1"/>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66988481"/>
                  </a:ext>
                </a:extLst>
              </a:tr>
              <a:tr h="284244">
                <a:tc>
                  <a:txBody>
                    <a:bodyPr/>
                    <a:lstStyle/>
                    <a:p>
                      <a:pPr algn="l" fontAlgn="b"/>
                      <a:r>
                        <a:rPr lang="en-US" sz="1400" u="none" strike="noStrike" dirty="0">
                          <a:effectLst/>
                          <a:latin typeface="+mn-lt"/>
                          <a:cs typeface="Calibri" panose="020F0502020204030204" pitchFamily="34" charset="0"/>
                        </a:rPr>
                        <a:t>Sweet Corn</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77354568"/>
                  </a:ext>
                </a:extLst>
              </a:tr>
              <a:tr h="284244">
                <a:tc>
                  <a:txBody>
                    <a:bodyPr/>
                    <a:lstStyle/>
                    <a:p>
                      <a:pPr algn="l" fontAlgn="b"/>
                      <a:r>
                        <a:rPr lang="en-US" sz="1400" u="none" strike="noStrike" dirty="0">
                          <a:effectLst/>
                          <a:latin typeface="+mn-lt"/>
                          <a:cs typeface="Calibri" panose="020F0502020204030204" pitchFamily="34" charset="0"/>
                        </a:rPr>
                        <a:t>Sweet Potato</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1415411"/>
                  </a:ext>
                </a:extLst>
              </a:tr>
              <a:tr h="284244">
                <a:tc>
                  <a:txBody>
                    <a:bodyPr/>
                    <a:lstStyle/>
                    <a:p>
                      <a:pPr algn="l" fontAlgn="b"/>
                      <a:r>
                        <a:rPr lang="en-US" sz="1400" u="none" strike="noStrike" dirty="0">
                          <a:effectLst/>
                          <a:latin typeface="+mn-lt"/>
                          <a:cs typeface="Calibri" panose="020F0502020204030204" pitchFamily="34" charset="0"/>
                        </a:rPr>
                        <a:t>Tomato</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09771538"/>
                  </a:ext>
                </a:extLst>
              </a:tr>
              <a:tr h="284244">
                <a:tc>
                  <a:txBody>
                    <a:bodyPr/>
                    <a:lstStyle/>
                    <a:p>
                      <a:pPr algn="l" fontAlgn="b"/>
                      <a:r>
                        <a:rPr lang="en-US" sz="1400" u="none" strike="noStrike" dirty="0">
                          <a:effectLst/>
                          <a:latin typeface="+mn-lt"/>
                          <a:cs typeface="Calibri" panose="020F0502020204030204" pitchFamily="34" charset="0"/>
                        </a:rPr>
                        <a:t>Zucchini</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mn-lt"/>
                          <a:cs typeface="Calibri" panose="020F0502020204030204" pitchFamily="34" charset="0"/>
                        </a:rPr>
                        <a:t> </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mn-lt"/>
                          <a:cs typeface="Calibri" panose="020F0502020204030204" pitchFamily="34" charset="0"/>
                        </a:rPr>
                        <a:t> </a:t>
                      </a:r>
                      <a:endParaRPr lang="en-US" sz="1400" b="0" i="0" u="none" strike="noStrike" dirty="0">
                        <a:solidFill>
                          <a:srgbClr val="000000"/>
                        </a:solidFill>
                        <a:effectLst/>
                        <a:latin typeface="+mn-lt"/>
                        <a:cs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4052187"/>
                  </a:ext>
                </a:extLst>
              </a:tr>
            </a:tbl>
          </a:graphicData>
        </a:graphic>
      </p:graphicFrame>
      <p:sp>
        <p:nvSpPr>
          <p:cNvPr id="20" name="TextBox 19">
            <a:extLst>
              <a:ext uri="{FF2B5EF4-FFF2-40B4-BE49-F238E27FC236}">
                <a16:creationId xmlns:a16="http://schemas.microsoft.com/office/drawing/2014/main" id="{26929CE2-6EFB-4395-985A-21AD15D8BF00}"/>
              </a:ext>
            </a:extLst>
          </p:cNvPr>
          <p:cNvSpPr txBox="1"/>
          <p:nvPr/>
        </p:nvSpPr>
        <p:spPr>
          <a:xfrm>
            <a:off x="5381466" y="5579227"/>
            <a:ext cx="3762534" cy="338554"/>
          </a:xfrm>
          <a:prstGeom prst="rect">
            <a:avLst/>
          </a:prstGeom>
          <a:solidFill>
            <a:schemeClr val="bg1"/>
          </a:solidFill>
        </p:spPr>
        <p:txBody>
          <a:bodyPr wrap="square" rtlCol="0">
            <a:spAutoFit/>
          </a:bodyPr>
          <a:lstStyle/>
          <a:p>
            <a:r>
              <a:rPr lang="en-US" sz="1600" dirty="0">
                <a:solidFill>
                  <a:schemeClr val="accent1">
                    <a:lumMod val="50000"/>
                  </a:schemeClr>
                </a:solidFill>
              </a:rPr>
              <a:t>Adapted from: Cowan and Miles, 2018 </a:t>
            </a:r>
          </a:p>
        </p:txBody>
      </p:sp>
    </p:spTree>
    <p:extLst>
      <p:ext uri="{BB962C8B-B14F-4D97-AF65-F5344CB8AC3E}">
        <p14:creationId xmlns:p14="http://schemas.microsoft.com/office/powerpoint/2010/main" val="3738475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E5BC79F2-B18F-4CBC-A6C2-01643A61299B}"/>
              </a:ext>
            </a:extLst>
          </p:cNvPr>
          <p:cNvCxnSpPr/>
          <p:nvPr/>
        </p:nvCxnSpPr>
        <p:spPr>
          <a:xfrm>
            <a:off x="0" y="594396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3F1F6A09-3632-4430-8745-915D597147B3}"/>
              </a:ext>
            </a:extLst>
          </p:cNvPr>
          <p:cNvSpPr>
            <a:spLocks noGrp="1"/>
          </p:cNvSpPr>
          <p:nvPr>
            <p:ph type="subTitle" idx="1"/>
          </p:nvPr>
        </p:nvSpPr>
        <p:spPr>
          <a:xfrm>
            <a:off x="1" y="-8387"/>
            <a:ext cx="9144000" cy="679506"/>
          </a:xfrm>
          <a:solidFill>
            <a:srgbClr val="C00000"/>
          </a:solidFill>
        </p:spPr>
        <p:txBody>
          <a:bodyPr>
            <a:noAutofit/>
          </a:bodyPr>
          <a:lstStyle/>
          <a:p>
            <a:r>
              <a:rPr lang="en-US" sz="4000" b="1" dirty="0">
                <a:solidFill>
                  <a:schemeClr val="bg1"/>
                </a:solidFill>
              </a:rPr>
              <a:t>USDA National Organic Program</a:t>
            </a:r>
          </a:p>
        </p:txBody>
      </p:sp>
      <p:sp>
        <p:nvSpPr>
          <p:cNvPr id="11" name="Subtitle 2">
            <a:extLst>
              <a:ext uri="{FF2B5EF4-FFF2-40B4-BE49-F238E27FC236}">
                <a16:creationId xmlns:a16="http://schemas.microsoft.com/office/drawing/2014/main" id="{7820DEA9-80C3-4416-A16A-B00E00C5CE40}"/>
              </a:ext>
            </a:extLst>
          </p:cNvPr>
          <p:cNvSpPr txBox="1">
            <a:spLocks/>
          </p:cNvSpPr>
          <p:nvPr/>
        </p:nvSpPr>
        <p:spPr>
          <a:xfrm>
            <a:off x="308344" y="988823"/>
            <a:ext cx="8591107" cy="4652650"/>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2800" b="1" dirty="0"/>
              <a:t>Biodegradable </a:t>
            </a:r>
            <a:r>
              <a:rPr lang="en-US" sz="2800" b="1" dirty="0" err="1"/>
              <a:t>biobased</a:t>
            </a:r>
            <a:r>
              <a:rPr lang="en-US" sz="2800" b="1" dirty="0"/>
              <a:t> mulch film </a:t>
            </a:r>
            <a:r>
              <a:rPr lang="en-US" sz="2800" dirty="0"/>
              <a:t>was added to list of allowed substances on October 2014, but it </a:t>
            </a:r>
            <a:r>
              <a:rPr lang="en-US" sz="2800" b="1" dirty="0"/>
              <a:t>MUST</a:t>
            </a:r>
            <a:r>
              <a:rPr lang="en-US" sz="2800" dirty="0"/>
              <a:t>: </a:t>
            </a:r>
            <a:br>
              <a:rPr lang="en-US" sz="2800" dirty="0"/>
            </a:br>
            <a:endParaRPr lang="en-US" sz="1600" dirty="0"/>
          </a:p>
          <a:p>
            <a:pPr marL="514350" indent="-285750" algn="l">
              <a:spcBef>
                <a:spcPts val="0"/>
              </a:spcBef>
              <a:buClr>
                <a:srgbClr val="0070C0"/>
              </a:buClr>
            </a:pPr>
            <a:r>
              <a:rPr lang="en-US" b="1" dirty="0">
                <a:solidFill>
                  <a:srgbClr val="C00000"/>
                </a:solidFill>
              </a:rPr>
              <a:t>1. </a:t>
            </a:r>
            <a:r>
              <a:rPr lang="en-US" dirty="0"/>
              <a:t>Be </a:t>
            </a:r>
            <a:r>
              <a:rPr lang="en-US" dirty="0" err="1"/>
              <a:t>biobased</a:t>
            </a:r>
            <a:r>
              <a:rPr lang="en-US" dirty="0"/>
              <a:t> (</a:t>
            </a:r>
            <a:r>
              <a:rPr lang="en-US" i="1" dirty="0"/>
              <a:t>ASTM D6866)</a:t>
            </a:r>
          </a:p>
          <a:p>
            <a:pPr marL="514350" indent="-285750" algn="l">
              <a:spcBef>
                <a:spcPts val="0"/>
              </a:spcBef>
              <a:buClr>
                <a:srgbClr val="0070C0"/>
              </a:buClr>
            </a:pPr>
            <a:endParaRPr lang="en-US" sz="1400" dirty="0"/>
          </a:p>
          <a:p>
            <a:pPr marL="514350" indent="-285750" algn="l" defTabSz="568325">
              <a:spcBef>
                <a:spcPts val="0"/>
              </a:spcBef>
              <a:buClr>
                <a:srgbClr val="0070C0"/>
              </a:buClr>
            </a:pPr>
            <a:r>
              <a:rPr lang="en-US" b="1" dirty="0">
                <a:solidFill>
                  <a:srgbClr val="C00000"/>
                </a:solidFill>
              </a:rPr>
              <a:t>2. </a:t>
            </a:r>
            <a:r>
              <a:rPr lang="en-US" dirty="0"/>
              <a:t>Be produced without use of non-</a:t>
            </a:r>
            <a:r>
              <a:rPr lang="en-US" dirty="0" err="1"/>
              <a:t>biobased</a:t>
            </a:r>
            <a:r>
              <a:rPr lang="en-US" dirty="0"/>
              <a:t> synthetic polymers; minor additives (colorants, processing aids) not required to be </a:t>
            </a:r>
            <a:r>
              <a:rPr lang="en-US" dirty="0" err="1"/>
              <a:t>biobased</a:t>
            </a:r>
            <a:endParaRPr lang="en-US" dirty="0"/>
          </a:p>
          <a:p>
            <a:pPr marL="514350" indent="-285750" algn="l" defTabSz="568325">
              <a:spcBef>
                <a:spcPts val="0"/>
              </a:spcBef>
              <a:buClr>
                <a:srgbClr val="0070C0"/>
              </a:buClr>
            </a:pPr>
            <a:endParaRPr lang="en-US" sz="1400" dirty="0"/>
          </a:p>
          <a:p>
            <a:pPr marL="514350" indent="-285750" algn="l" defTabSz="568325">
              <a:spcBef>
                <a:spcPts val="0"/>
              </a:spcBef>
              <a:buClr>
                <a:srgbClr val="0070C0"/>
              </a:buClr>
            </a:pPr>
            <a:r>
              <a:rPr lang="en-US" b="1" dirty="0">
                <a:solidFill>
                  <a:srgbClr val="C00000"/>
                </a:solidFill>
              </a:rPr>
              <a:t>3. </a:t>
            </a:r>
            <a:r>
              <a:rPr lang="en-US" dirty="0"/>
              <a:t>Be produced without organisms or feedstock derived from excluded methods (i.e., synthetic, GMO) </a:t>
            </a:r>
            <a:br>
              <a:rPr lang="en-US" sz="1400" dirty="0"/>
            </a:br>
            <a:endParaRPr lang="en-US" sz="1400" dirty="0"/>
          </a:p>
          <a:p>
            <a:pPr marL="514350" indent="-285750" algn="l" defTabSz="568325">
              <a:spcBef>
                <a:spcPts val="0"/>
              </a:spcBef>
              <a:buClr>
                <a:srgbClr val="0070C0"/>
              </a:buClr>
            </a:pPr>
            <a:r>
              <a:rPr lang="en-US" b="1" dirty="0">
                <a:solidFill>
                  <a:srgbClr val="C00000"/>
                </a:solidFill>
              </a:rPr>
              <a:t>4</a:t>
            </a:r>
            <a:r>
              <a:rPr lang="en-US" b="1" i="1" dirty="0">
                <a:solidFill>
                  <a:srgbClr val="C00000"/>
                </a:solidFill>
              </a:rPr>
              <a:t>. </a:t>
            </a:r>
            <a:r>
              <a:rPr lang="en-US" dirty="0"/>
              <a:t>Meet </a:t>
            </a:r>
            <a:r>
              <a:rPr lang="en-US" dirty="0" err="1"/>
              <a:t>compostability</a:t>
            </a:r>
            <a:r>
              <a:rPr lang="en-US" dirty="0"/>
              <a:t> specifications (ASTM D6400, ASTM D6868, EN 13432, EN 14995, or ISO 17088)</a:t>
            </a:r>
          </a:p>
          <a:p>
            <a:pPr marL="514350" indent="-285750" algn="l" defTabSz="568325">
              <a:spcBef>
                <a:spcPts val="0"/>
              </a:spcBef>
              <a:buClr>
                <a:srgbClr val="0070C0"/>
              </a:buClr>
            </a:pPr>
            <a:endParaRPr lang="en-US" sz="1400" dirty="0"/>
          </a:p>
          <a:p>
            <a:pPr marL="514350" indent="-285750" algn="l" defTabSz="568325">
              <a:spcBef>
                <a:spcPts val="0"/>
              </a:spcBef>
              <a:buClr>
                <a:srgbClr val="0070C0"/>
              </a:buClr>
            </a:pPr>
            <a:r>
              <a:rPr lang="en-US" b="1" dirty="0">
                <a:solidFill>
                  <a:srgbClr val="C00000"/>
                </a:solidFill>
              </a:rPr>
              <a:t>5. </a:t>
            </a:r>
            <a:r>
              <a:rPr lang="en-US" dirty="0"/>
              <a:t>Reach ≥ 90% degradation in soil within 2 years (</a:t>
            </a:r>
            <a:r>
              <a:rPr lang="en-US" i="1" dirty="0"/>
              <a:t>ISO 17556 </a:t>
            </a:r>
            <a:r>
              <a:rPr lang="en-US" dirty="0"/>
              <a:t>or </a:t>
            </a:r>
            <a:r>
              <a:rPr lang="en-US" i="1" dirty="0"/>
              <a:t>ASTM D5988)</a:t>
            </a:r>
          </a:p>
        </p:txBody>
      </p:sp>
      <p:pic>
        <p:nvPicPr>
          <p:cNvPr id="12" name="Picture 2" descr="Image result for western sare logo">
            <a:extLst>
              <a:ext uri="{FF2B5EF4-FFF2-40B4-BE49-F238E27FC236}">
                <a16:creationId xmlns:a16="http://schemas.microsoft.com/office/drawing/2014/main" id="{0F2E02D1-F0A9-4B10-B68A-EA6014200FB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3162" y="6002707"/>
            <a:ext cx="897529" cy="81276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Image result for washington state university logo">
            <a:extLst>
              <a:ext uri="{FF2B5EF4-FFF2-40B4-BE49-F238E27FC236}">
                <a16:creationId xmlns:a16="http://schemas.microsoft.com/office/drawing/2014/main" id="{45732DE2-8CF7-420C-8B6A-D657902531E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937891" y="6033325"/>
            <a:ext cx="1979219" cy="82467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586EB348-3FFC-4DC6-AF82-0B7FF08EE8EF}"/>
              </a:ext>
            </a:extLst>
          </p:cNvPr>
          <p:cNvSpPr txBox="1"/>
          <p:nvPr/>
        </p:nvSpPr>
        <p:spPr>
          <a:xfrm>
            <a:off x="6697016" y="6550223"/>
            <a:ext cx="2486162" cy="307777"/>
          </a:xfrm>
          <a:prstGeom prst="rect">
            <a:avLst/>
          </a:prstGeom>
          <a:noFill/>
        </p:spPr>
        <p:txBody>
          <a:bodyPr wrap="square" rtlCol="0">
            <a:spAutoFit/>
          </a:bodyPr>
          <a:lstStyle/>
          <a:p>
            <a:r>
              <a:rPr lang="en-US" sz="1400" b="1" u="sng" dirty="0">
                <a:hlinkClick r:id="rId5"/>
              </a:rPr>
              <a:t>https://smallfruits.wsu.edu</a:t>
            </a:r>
            <a:endParaRPr lang="en-US" sz="1400" b="1" i="1" u="sng" dirty="0">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91626" y="5989693"/>
            <a:ext cx="609904" cy="843028"/>
          </a:xfrm>
          <a:prstGeom prst="rect">
            <a:avLst/>
          </a:prstGeom>
        </p:spPr>
      </p:pic>
      <p:sp>
        <p:nvSpPr>
          <p:cNvPr id="17" name="TextBox 16">
            <a:extLst>
              <a:ext uri="{FF2B5EF4-FFF2-40B4-BE49-F238E27FC236}">
                <a16:creationId xmlns:a16="http://schemas.microsoft.com/office/drawing/2014/main" id="{586EB348-3FFC-4DC6-AF82-0B7FF08EE8EF}"/>
              </a:ext>
            </a:extLst>
          </p:cNvPr>
          <p:cNvSpPr txBox="1"/>
          <p:nvPr/>
        </p:nvSpPr>
        <p:spPr>
          <a:xfrm>
            <a:off x="1932518" y="6529858"/>
            <a:ext cx="2486162" cy="307777"/>
          </a:xfrm>
          <a:prstGeom prst="rect">
            <a:avLst/>
          </a:prstGeom>
          <a:noFill/>
        </p:spPr>
        <p:txBody>
          <a:bodyPr wrap="square" rtlCol="0">
            <a:spAutoFit/>
          </a:bodyPr>
          <a:lstStyle/>
          <a:p>
            <a:r>
              <a:rPr lang="en-US" sz="1400" b="1" u="sng" dirty="0">
                <a:hlinkClick r:id="rId5"/>
              </a:rPr>
              <a:t>biodegradablemulch.org</a:t>
            </a:r>
            <a:endParaRPr lang="en-US" sz="1400" b="1" i="1" u="sng" dirty="0">
              <a:latin typeface="Arial" panose="020B0604020202020204" pitchFamily="34" charset="0"/>
              <a:cs typeface="Arial" panose="020B0604020202020204" pitchFamily="34" charset="0"/>
            </a:endParaRPr>
          </a:p>
        </p:txBody>
      </p:sp>
      <p:pic>
        <p:nvPicPr>
          <p:cNvPr id="18" name="Picture 17"/>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4450579" y="6092454"/>
            <a:ext cx="1302831" cy="646640"/>
          </a:xfrm>
          <a:prstGeom prst="rect">
            <a:avLst/>
          </a:prstGeom>
        </p:spPr>
      </p:pic>
    </p:spTree>
    <p:extLst>
      <p:ext uri="{BB962C8B-B14F-4D97-AF65-F5344CB8AC3E}">
        <p14:creationId xmlns:p14="http://schemas.microsoft.com/office/powerpoint/2010/main" val="3053370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E5BC79F2-B18F-4CBC-A6C2-01643A61299B}"/>
              </a:ext>
            </a:extLst>
          </p:cNvPr>
          <p:cNvCxnSpPr/>
          <p:nvPr/>
        </p:nvCxnSpPr>
        <p:spPr>
          <a:xfrm>
            <a:off x="0" y="594396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2E13D7F8-F53F-4D7D-A9AB-B52000AEDACF}"/>
              </a:ext>
            </a:extLst>
          </p:cNvPr>
          <p:cNvSpPr>
            <a:spLocks noGrp="1"/>
          </p:cNvSpPr>
          <p:nvPr>
            <p:ph type="subTitle" idx="1"/>
          </p:nvPr>
        </p:nvSpPr>
        <p:spPr>
          <a:xfrm>
            <a:off x="1" y="-8387"/>
            <a:ext cx="9144000" cy="679506"/>
          </a:xfrm>
          <a:solidFill>
            <a:srgbClr val="C00000"/>
          </a:solidFill>
        </p:spPr>
        <p:txBody>
          <a:bodyPr>
            <a:noAutofit/>
          </a:bodyPr>
          <a:lstStyle/>
          <a:p>
            <a:r>
              <a:rPr lang="en-US" sz="4000" b="1" dirty="0">
                <a:solidFill>
                  <a:schemeClr val="bg1"/>
                </a:solidFill>
              </a:rPr>
              <a:t>GMOs in BDM</a:t>
            </a:r>
          </a:p>
        </p:txBody>
      </p:sp>
      <p:sp>
        <p:nvSpPr>
          <p:cNvPr id="11" name="Subtitle 2">
            <a:extLst>
              <a:ext uri="{FF2B5EF4-FFF2-40B4-BE49-F238E27FC236}">
                <a16:creationId xmlns:a16="http://schemas.microsoft.com/office/drawing/2014/main" id="{8A4699DD-1B12-46DB-96B2-F08301A68B8F}"/>
              </a:ext>
            </a:extLst>
          </p:cNvPr>
          <p:cNvSpPr txBox="1">
            <a:spLocks/>
          </p:cNvSpPr>
          <p:nvPr/>
        </p:nvSpPr>
        <p:spPr>
          <a:xfrm>
            <a:off x="276446" y="773878"/>
            <a:ext cx="8591107" cy="512795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Clr>
                <a:srgbClr val="C00000"/>
              </a:buClr>
              <a:buSzPct val="120000"/>
              <a:buFont typeface="Wingdings" panose="05000000000000000000" pitchFamily="2" charset="2"/>
              <a:buChar char="v"/>
            </a:pPr>
            <a:r>
              <a:rPr lang="en-US" dirty="0"/>
              <a:t> GMOs commonly used in the manufacture of BDM:</a:t>
            </a:r>
          </a:p>
          <a:p>
            <a:pPr marL="1257300" indent="-342900" algn="l">
              <a:buClr>
                <a:srgbClr val="008000"/>
              </a:buClr>
              <a:buFont typeface="Arial" panose="020B0604020202020204" pitchFamily="34" charset="0"/>
              <a:buChar char="•"/>
            </a:pPr>
            <a:r>
              <a:rPr lang="en-US" dirty="0"/>
              <a:t>Feedstocks, such as starch: corn, sugar beet</a:t>
            </a:r>
          </a:p>
          <a:p>
            <a:pPr marL="1257300" indent="-342900" algn="l">
              <a:buClr>
                <a:srgbClr val="008000"/>
              </a:buClr>
              <a:buFont typeface="Arial" panose="020B0604020202020204" pitchFamily="34" charset="0"/>
              <a:buChar char="•"/>
            </a:pPr>
            <a:r>
              <a:rPr lang="en-US" dirty="0"/>
              <a:t>Fermentation of feedstocks: bacteria, yeast</a:t>
            </a:r>
          </a:p>
          <a:p>
            <a:pPr marL="1257300" indent="-342900" algn="l">
              <a:buClr>
                <a:srgbClr val="008000"/>
              </a:buClr>
              <a:buFont typeface="Arial" panose="020B0604020202020204" pitchFamily="34" charset="0"/>
              <a:buChar char="•"/>
            </a:pPr>
            <a:r>
              <a:rPr lang="en-US" dirty="0"/>
              <a:t>Minor additives</a:t>
            </a:r>
            <a:br>
              <a:rPr lang="en-US" dirty="0"/>
            </a:br>
            <a:endParaRPr lang="en-US" sz="1600" dirty="0"/>
          </a:p>
          <a:p>
            <a:pPr marL="342900" indent="-342900" algn="l">
              <a:buClr>
                <a:srgbClr val="C00000"/>
              </a:buClr>
              <a:buSzPct val="120000"/>
              <a:buFont typeface="Wingdings" panose="05000000000000000000" pitchFamily="2" charset="2"/>
              <a:buChar char="v"/>
            </a:pPr>
            <a:r>
              <a:rPr lang="en-US" dirty="0"/>
              <a:t> Difficult to determine GMO status of end product:</a:t>
            </a:r>
          </a:p>
          <a:p>
            <a:pPr marL="1201738" indent="-342900" algn="l">
              <a:buClr>
                <a:srgbClr val="008000"/>
              </a:buClr>
              <a:buSzPct val="100000"/>
              <a:buFont typeface="Arial" panose="020B0604020202020204" pitchFamily="34" charset="0"/>
              <a:buChar char="•"/>
            </a:pPr>
            <a:r>
              <a:rPr lang="en-US" dirty="0"/>
              <a:t>Source of feedstocks not disclosed </a:t>
            </a:r>
          </a:p>
          <a:p>
            <a:pPr marL="1201738" indent="-342900" algn="l">
              <a:buClr>
                <a:srgbClr val="008000"/>
              </a:buClr>
              <a:buFont typeface="Arial" panose="020B0604020202020204" pitchFamily="34" charset="0"/>
              <a:buChar char="•"/>
            </a:pPr>
            <a:r>
              <a:rPr lang="en-US" dirty="0"/>
              <a:t>DNA degraded after fermentation and processing, thus not measurable</a:t>
            </a:r>
          </a:p>
          <a:p>
            <a:pPr algn="l">
              <a:buClr>
                <a:srgbClr val="C00000"/>
              </a:buClr>
              <a:buSzPct val="120000"/>
            </a:pPr>
            <a:endParaRPr lang="en-US" sz="1600" dirty="0"/>
          </a:p>
          <a:p>
            <a:pPr marL="404813" indent="-404813" algn="l">
              <a:buClr>
                <a:srgbClr val="C00000"/>
              </a:buClr>
              <a:buSzPct val="120000"/>
              <a:buFont typeface="Wingdings" panose="05000000000000000000" pitchFamily="2" charset="2"/>
              <a:buChar char="v"/>
            </a:pPr>
            <a:r>
              <a:rPr lang="en-US" dirty="0"/>
              <a:t>No plastic BDMs approved for use in certified organic production</a:t>
            </a:r>
            <a:br>
              <a:rPr lang="en-US" dirty="0"/>
            </a:br>
            <a:endParaRPr lang="en-US" sz="1700" dirty="0"/>
          </a:p>
          <a:p>
            <a:pPr marL="404813" indent="-404813" algn="l">
              <a:buClr>
                <a:srgbClr val="C00000"/>
              </a:buClr>
              <a:buSzPct val="120000"/>
              <a:buFont typeface="Wingdings" panose="05000000000000000000" pitchFamily="2" charset="2"/>
              <a:buChar char="v"/>
            </a:pPr>
            <a:r>
              <a:rPr lang="en-US" dirty="0"/>
              <a:t>Paper BDM is allowed (</a:t>
            </a:r>
            <a:r>
              <a:rPr lang="en-US" dirty="0" err="1"/>
              <a:t>WeedGuardPlus</a:t>
            </a:r>
            <a:r>
              <a:rPr lang="en-US" baseline="30000" dirty="0" err="1"/>
              <a:t>TM</a:t>
            </a:r>
            <a:r>
              <a:rPr lang="en-US" dirty="0"/>
              <a:t>)</a:t>
            </a:r>
          </a:p>
        </p:txBody>
      </p:sp>
      <p:pic>
        <p:nvPicPr>
          <p:cNvPr id="12" name="Picture 2" descr="Image result for western sare logo">
            <a:extLst>
              <a:ext uri="{FF2B5EF4-FFF2-40B4-BE49-F238E27FC236}">
                <a16:creationId xmlns:a16="http://schemas.microsoft.com/office/drawing/2014/main" id="{0F2E02D1-F0A9-4B10-B68A-EA6014200FB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3162" y="6002707"/>
            <a:ext cx="897529" cy="81276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Image result for washington state university logo">
            <a:extLst>
              <a:ext uri="{FF2B5EF4-FFF2-40B4-BE49-F238E27FC236}">
                <a16:creationId xmlns:a16="http://schemas.microsoft.com/office/drawing/2014/main" id="{45732DE2-8CF7-420C-8B6A-D657902531E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937891" y="6033325"/>
            <a:ext cx="1979219" cy="82467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586EB348-3FFC-4DC6-AF82-0B7FF08EE8EF}"/>
              </a:ext>
            </a:extLst>
          </p:cNvPr>
          <p:cNvSpPr txBox="1"/>
          <p:nvPr/>
        </p:nvSpPr>
        <p:spPr>
          <a:xfrm>
            <a:off x="6697016" y="6550223"/>
            <a:ext cx="2486162" cy="307777"/>
          </a:xfrm>
          <a:prstGeom prst="rect">
            <a:avLst/>
          </a:prstGeom>
          <a:noFill/>
        </p:spPr>
        <p:txBody>
          <a:bodyPr wrap="square" rtlCol="0">
            <a:spAutoFit/>
          </a:bodyPr>
          <a:lstStyle/>
          <a:p>
            <a:r>
              <a:rPr lang="en-US" sz="1400" b="1" u="sng" dirty="0">
                <a:hlinkClick r:id="rId5"/>
              </a:rPr>
              <a:t>https://smallfruits.wsu.edu</a:t>
            </a:r>
            <a:endParaRPr lang="en-US" sz="1400" b="1" i="1" u="sng" dirty="0">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91626" y="5989693"/>
            <a:ext cx="609904" cy="843028"/>
          </a:xfrm>
          <a:prstGeom prst="rect">
            <a:avLst/>
          </a:prstGeom>
        </p:spPr>
      </p:pic>
      <p:sp>
        <p:nvSpPr>
          <p:cNvPr id="17" name="TextBox 16">
            <a:extLst>
              <a:ext uri="{FF2B5EF4-FFF2-40B4-BE49-F238E27FC236}">
                <a16:creationId xmlns:a16="http://schemas.microsoft.com/office/drawing/2014/main" id="{586EB348-3FFC-4DC6-AF82-0B7FF08EE8EF}"/>
              </a:ext>
            </a:extLst>
          </p:cNvPr>
          <p:cNvSpPr txBox="1"/>
          <p:nvPr/>
        </p:nvSpPr>
        <p:spPr>
          <a:xfrm>
            <a:off x="1932518" y="6529858"/>
            <a:ext cx="2486162" cy="307777"/>
          </a:xfrm>
          <a:prstGeom prst="rect">
            <a:avLst/>
          </a:prstGeom>
          <a:noFill/>
        </p:spPr>
        <p:txBody>
          <a:bodyPr wrap="square" rtlCol="0">
            <a:spAutoFit/>
          </a:bodyPr>
          <a:lstStyle/>
          <a:p>
            <a:r>
              <a:rPr lang="en-US" sz="1400" b="1" u="sng" dirty="0">
                <a:hlinkClick r:id="rId5"/>
              </a:rPr>
              <a:t>biodegradablemulch.org</a:t>
            </a:r>
            <a:endParaRPr lang="en-US" sz="1400" b="1" i="1" u="sng" dirty="0">
              <a:latin typeface="Arial" panose="020B0604020202020204" pitchFamily="34" charset="0"/>
              <a:cs typeface="Arial" panose="020B0604020202020204" pitchFamily="34" charset="0"/>
            </a:endParaRPr>
          </a:p>
        </p:txBody>
      </p:sp>
      <p:pic>
        <p:nvPicPr>
          <p:cNvPr id="18" name="Picture 17"/>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4450579" y="6092454"/>
            <a:ext cx="1302831" cy="646640"/>
          </a:xfrm>
          <a:prstGeom prst="rect">
            <a:avLst/>
          </a:prstGeom>
        </p:spPr>
      </p:pic>
    </p:spTree>
    <p:extLst>
      <p:ext uri="{BB962C8B-B14F-4D97-AF65-F5344CB8AC3E}">
        <p14:creationId xmlns:p14="http://schemas.microsoft.com/office/powerpoint/2010/main" val="2614717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E5BC79F2-B18F-4CBC-A6C2-01643A61299B}"/>
              </a:ext>
            </a:extLst>
          </p:cNvPr>
          <p:cNvCxnSpPr/>
          <p:nvPr/>
        </p:nvCxnSpPr>
        <p:spPr>
          <a:xfrm>
            <a:off x="0" y="594396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51F72359-B6AA-4B13-82B1-07F53A729443}"/>
              </a:ext>
            </a:extLst>
          </p:cNvPr>
          <p:cNvSpPr>
            <a:spLocks noGrp="1"/>
          </p:cNvSpPr>
          <p:nvPr>
            <p:ph type="subTitle" idx="1"/>
          </p:nvPr>
        </p:nvSpPr>
        <p:spPr>
          <a:xfrm>
            <a:off x="1" y="-8387"/>
            <a:ext cx="9144000" cy="679506"/>
          </a:xfrm>
          <a:solidFill>
            <a:srgbClr val="C00000"/>
          </a:solidFill>
        </p:spPr>
        <p:txBody>
          <a:bodyPr>
            <a:noAutofit/>
          </a:bodyPr>
          <a:lstStyle/>
          <a:p>
            <a:r>
              <a:rPr lang="en-US" sz="4000" b="1" dirty="0">
                <a:solidFill>
                  <a:schemeClr val="bg1"/>
                </a:solidFill>
              </a:rPr>
              <a:t>What Does the Label Tell You?</a:t>
            </a:r>
          </a:p>
        </p:txBody>
      </p:sp>
      <p:pic>
        <p:nvPicPr>
          <p:cNvPr id="12" name="Picture 2" descr="Image result for western sare logo">
            <a:extLst>
              <a:ext uri="{FF2B5EF4-FFF2-40B4-BE49-F238E27FC236}">
                <a16:creationId xmlns:a16="http://schemas.microsoft.com/office/drawing/2014/main" id="{0F2E02D1-F0A9-4B10-B68A-EA6014200FB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3162" y="6002707"/>
            <a:ext cx="897529" cy="81276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Image result for washington state university logo">
            <a:extLst>
              <a:ext uri="{FF2B5EF4-FFF2-40B4-BE49-F238E27FC236}">
                <a16:creationId xmlns:a16="http://schemas.microsoft.com/office/drawing/2014/main" id="{45732DE2-8CF7-420C-8B6A-D657902531E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937891" y="6033325"/>
            <a:ext cx="1979219" cy="82467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586EB348-3FFC-4DC6-AF82-0B7FF08EE8EF}"/>
              </a:ext>
            </a:extLst>
          </p:cNvPr>
          <p:cNvSpPr txBox="1"/>
          <p:nvPr/>
        </p:nvSpPr>
        <p:spPr>
          <a:xfrm>
            <a:off x="6697016" y="6550223"/>
            <a:ext cx="2486162" cy="307777"/>
          </a:xfrm>
          <a:prstGeom prst="rect">
            <a:avLst/>
          </a:prstGeom>
          <a:noFill/>
        </p:spPr>
        <p:txBody>
          <a:bodyPr wrap="square" rtlCol="0">
            <a:spAutoFit/>
          </a:bodyPr>
          <a:lstStyle/>
          <a:p>
            <a:r>
              <a:rPr lang="en-US" sz="1400" b="1" u="sng" dirty="0">
                <a:hlinkClick r:id="rId5"/>
              </a:rPr>
              <a:t>https://smallfruits.wsu.edu</a:t>
            </a:r>
            <a:endParaRPr lang="en-US" sz="1400" b="1" i="1" u="sng" dirty="0">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91626" y="5989693"/>
            <a:ext cx="609904" cy="843028"/>
          </a:xfrm>
          <a:prstGeom prst="rect">
            <a:avLst/>
          </a:prstGeom>
        </p:spPr>
      </p:pic>
      <p:sp>
        <p:nvSpPr>
          <p:cNvPr id="17" name="TextBox 16">
            <a:extLst>
              <a:ext uri="{FF2B5EF4-FFF2-40B4-BE49-F238E27FC236}">
                <a16:creationId xmlns:a16="http://schemas.microsoft.com/office/drawing/2014/main" id="{586EB348-3FFC-4DC6-AF82-0B7FF08EE8EF}"/>
              </a:ext>
            </a:extLst>
          </p:cNvPr>
          <p:cNvSpPr txBox="1"/>
          <p:nvPr/>
        </p:nvSpPr>
        <p:spPr>
          <a:xfrm>
            <a:off x="1932518" y="6529858"/>
            <a:ext cx="2486162" cy="307777"/>
          </a:xfrm>
          <a:prstGeom prst="rect">
            <a:avLst/>
          </a:prstGeom>
          <a:noFill/>
        </p:spPr>
        <p:txBody>
          <a:bodyPr wrap="square" rtlCol="0">
            <a:spAutoFit/>
          </a:bodyPr>
          <a:lstStyle/>
          <a:p>
            <a:r>
              <a:rPr lang="en-US" sz="1400" b="1" u="sng" dirty="0">
                <a:hlinkClick r:id="rId5"/>
              </a:rPr>
              <a:t>biodegradablemulch.org</a:t>
            </a:r>
            <a:endParaRPr lang="en-US" sz="1400" b="1" i="1" u="sng" dirty="0">
              <a:latin typeface="Arial" panose="020B0604020202020204" pitchFamily="34" charset="0"/>
              <a:cs typeface="Arial" panose="020B0604020202020204" pitchFamily="34" charset="0"/>
            </a:endParaRPr>
          </a:p>
        </p:txBody>
      </p:sp>
      <p:pic>
        <p:nvPicPr>
          <p:cNvPr id="18" name="Picture 17"/>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4450579" y="6092454"/>
            <a:ext cx="1302831" cy="646640"/>
          </a:xfrm>
          <a:prstGeom prst="rect">
            <a:avLst/>
          </a:prstGeom>
        </p:spPr>
      </p:pic>
      <p:pic>
        <p:nvPicPr>
          <p:cNvPr id="3" name="Picture 2">
            <a:extLst>
              <a:ext uri="{FF2B5EF4-FFF2-40B4-BE49-F238E27FC236}">
                <a16:creationId xmlns:a16="http://schemas.microsoft.com/office/drawing/2014/main" id="{84CA7191-407C-4E1A-AEA3-1E911607AA21}"/>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110588" y="923443"/>
            <a:ext cx="8620022" cy="4748081"/>
          </a:xfrm>
          <a:prstGeom prst="rect">
            <a:avLst/>
          </a:prstGeom>
        </p:spPr>
      </p:pic>
    </p:spTree>
    <p:extLst>
      <p:ext uri="{BB962C8B-B14F-4D97-AF65-F5344CB8AC3E}">
        <p14:creationId xmlns:p14="http://schemas.microsoft.com/office/powerpoint/2010/main" val="353272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E5BC79F2-B18F-4CBC-A6C2-01643A61299B}"/>
              </a:ext>
            </a:extLst>
          </p:cNvPr>
          <p:cNvCxnSpPr/>
          <p:nvPr/>
        </p:nvCxnSpPr>
        <p:spPr>
          <a:xfrm>
            <a:off x="0" y="594396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Subtitle 2">
            <a:extLst>
              <a:ext uri="{FF2B5EF4-FFF2-40B4-BE49-F238E27FC236}">
                <a16:creationId xmlns:a16="http://schemas.microsoft.com/office/drawing/2014/main" id="{5F412B2E-E5CB-4CB9-A32A-3DA55FC8D72E}"/>
              </a:ext>
            </a:extLst>
          </p:cNvPr>
          <p:cNvSpPr>
            <a:spLocks noGrp="1"/>
          </p:cNvSpPr>
          <p:nvPr>
            <p:ph type="subTitle" idx="1"/>
          </p:nvPr>
        </p:nvSpPr>
        <p:spPr>
          <a:xfrm>
            <a:off x="1" y="-8387"/>
            <a:ext cx="9144000" cy="679506"/>
          </a:xfrm>
          <a:solidFill>
            <a:srgbClr val="C00000"/>
          </a:solidFill>
        </p:spPr>
        <p:txBody>
          <a:bodyPr>
            <a:noAutofit/>
          </a:bodyPr>
          <a:lstStyle/>
          <a:p>
            <a:r>
              <a:rPr lang="en-US" altLang="zh-CN" sz="4000" b="1" dirty="0">
                <a:solidFill>
                  <a:schemeClr val="bg1"/>
                </a:solidFill>
              </a:rPr>
              <a:t>Resources</a:t>
            </a:r>
            <a:endParaRPr lang="en-US" sz="4000" b="1" dirty="0">
              <a:solidFill>
                <a:schemeClr val="bg1"/>
              </a:solidFill>
            </a:endParaRPr>
          </a:p>
        </p:txBody>
      </p:sp>
      <p:pic>
        <p:nvPicPr>
          <p:cNvPr id="12" name="Picture 2" descr="Image result for western sare logo">
            <a:extLst>
              <a:ext uri="{FF2B5EF4-FFF2-40B4-BE49-F238E27FC236}">
                <a16:creationId xmlns:a16="http://schemas.microsoft.com/office/drawing/2014/main" id="{0F2E02D1-F0A9-4B10-B68A-EA6014200FB4}"/>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3162" y="6002707"/>
            <a:ext cx="897529" cy="81276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Image result for washington state university logo">
            <a:extLst>
              <a:ext uri="{FF2B5EF4-FFF2-40B4-BE49-F238E27FC236}">
                <a16:creationId xmlns:a16="http://schemas.microsoft.com/office/drawing/2014/main" id="{45732DE2-8CF7-420C-8B6A-D657902531E1}"/>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937891" y="6033325"/>
            <a:ext cx="1979219" cy="82467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586EB348-3FFC-4DC6-AF82-0B7FF08EE8EF}"/>
              </a:ext>
            </a:extLst>
          </p:cNvPr>
          <p:cNvSpPr txBox="1"/>
          <p:nvPr/>
        </p:nvSpPr>
        <p:spPr>
          <a:xfrm>
            <a:off x="6697016" y="6550223"/>
            <a:ext cx="2486162" cy="307777"/>
          </a:xfrm>
          <a:prstGeom prst="rect">
            <a:avLst/>
          </a:prstGeom>
          <a:noFill/>
        </p:spPr>
        <p:txBody>
          <a:bodyPr wrap="square" rtlCol="0">
            <a:spAutoFit/>
          </a:bodyPr>
          <a:lstStyle/>
          <a:p>
            <a:r>
              <a:rPr lang="en-US" sz="1400" b="1" u="sng" dirty="0">
                <a:hlinkClick r:id="rId4"/>
              </a:rPr>
              <a:t>https://smallfruits.wsu.edu</a:t>
            </a:r>
            <a:endParaRPr lang="en-US" sz="1400" b="1" i="1" u="sng" dirty="0">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391626" y="5989693"/>
            <a:ext cx="609904" cy="843028"/>
          </a:xfrm>
          <a:prstGeom prst="rect">
            <a:avLst/>
          </a:prstGeom>
        </p:spPr>
      </p:pic>
      <p:sp>
        <p:nvSpPr>
          <p:cNvPr id="17" name="TextBox 16">
            <a:extLst>
              <a:ext uri="{FF2B5EF4-FFF2-40B4-BE49-F238E27FC236}">
                <a16:creationId xmlns:a16="http://schemas.microsoft.com/office/drawing/2014/main" id="{586EB348-3FFC-4DC6-AF82-0B7FF08EE8EF}"/>
              </a:ext>
            </a:extLst>
          </p:cNvPr>
          <p:cNvSpPr txBox="1"/>
          <p:nvPr/>
        </p:nvSpPr>
        <p:spPr>
          <a:xfrm>
            <a:off x="1932518" y="6529858"/>
            <a:ext cx="2486162" cy="307777"/>
          </a:xfrm>
          <a:prstGeom prst="rect">
            <a:avLst/>
          </a:prstGeom>
          <a:noFill/>
        </p:spPr>
        <p:txBody>
          <a:bodyPr wrap="square" rtlCol="0">
            <a:spAutoFit/>
          </a:bodyPr>
          <a:lstStyle/>
          <a:p>
            <a:r>
              <a:rPr lang="en-US" sz="1400" b="1" u="sng" dirty="0">
                <a:hlinkClick r:id="rId4"/>
              </a:rPr>
              <a:t>biodegradablemulch.org</a:t>
            </a:r>
            <a:endParaRPr lang="en-US" sz="1400" b="1" i="1" u="sng" dirty="0">
              <a:latin typeface="Arial" panose="020B0604020202020204" pitchFamily="34" charset="0"/>
              <a:cs typeface="Arial" panose="020B0604020202020204" pitchFamily="34" charset="0"/>
            </a:endParaRPr>
          </a:p>
        </p:txBody>
      </p:sp>
      <p:pic>
        <p:nvPicPr>
          <p:cNvPr id="18" name="Picture 17"/>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4450579" y="6092454"/>
            <a:ext cx="1302831" cy="646640"/>
          </a:xfrm>
          <a:prstGeom prst="rect">
            <a:avLst/>
          </a:prstGeom>
        </p:spPr>
      </p:pic>
      <p:sp>
        <p:nvSpPr>
          <p:cNvPr id="2" name="Rectangle 1">
            <a:extLst>
              <a:ext uri="{FF2B5EF4-FFF2-40B4-BE49-F238E27FC236}">
                <a16:creationId xmlns:a16="http://schemas.microsoft.com/office/drawing/2014/main" id="{59F3D0C6-76A1-4218-A324-8021AAA1DBEB}"/>
              </a:ext>
            </a:extLst>
          </p:cNvPr>
          <p:cNvSpPr/>
          <p:nvPr/>
        </p:nvSpPr>
        <p:spPr>
          <a:xfrm>
            <a:off x="281763" y="721491"/>
            <a:ext cx="8580474" cy="4816703"/>
          </a:xfrm>
          <a:prstGeom prst="rect">
            <a:avLst/>
          </a:prstGeom>
        </p:spPr>
        <p:txBody>
          <a:bodyPr wrap="square">
            <a:spAutoFit/>
          </a:bodyPr>
          <a:lstStyle/>
          <a:p>
            <a:pPr lvl="0">
              <a:buSzPct val="120000"/>
            </a:pPr>
            <a:endParaRPr lang="en-US" sz="900" dirty="0"/>
          </a:p>
          <a:p>
            <a:pPr marL="169863" lvl="0" indent="-169863">
              <a:buClr>
                <a:srgbClr val="C00000"/>
              </a:buClr>
              <a:buSzPct val="120000"/>
              <a:buFont typeface="Arial" panose="020B0604020202020204" pitchFamily="34" charset="0"/>
              <a:buChar char="•"/>
            </a:pPr>
            <a:r>
              <a:rPr lang="en-US" sz="1400" dirty="0"/>
              <a:t>Biodegradable Mulch Film for Organic Production Systems </a:t>
            </a:r>
            <a:r>
              <a:rPr lang="en-US" sz="1400" u="sng" dirty="0">
                <a:hlinkClick r:id="rId7"/>
              </a:rPr>
              <a:t>https://ag.tennessee.edu/biodegradablemulch/Documents/BDM_for_organic_production_rev_5Apr2016.pdf</a:t>
            </a:r>
            <a:endParaRPr lang="en-US" sz="1400" u="sng" dirty="0"/>
          </a:p>
          <a:p>
            <a:pPr lvl="0">
              <a:buClr>
                <a:srgbClr val="C00000"/>
              </a:buClr>
              <a:buSzPct val="120000"/>
            </a:pPr>
            <a:endParaRPr lang="en-US" sz="1400" u="sng" dirty="0"/>
          </a:p>
          <a:p>
            <a:pPr marL="169863" lvl="0" indent="-169863">
              <a:buClr>
                <a:srgbClr val="C00000"/>
              </a:buClr>
              <a:buSzPct val="120000"/>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Biodegradable  Plastic Mulch and Suitability for Sustainable and Organic Agriculture </a:t>
            </a:r>
            <a:r>
              <a:rPr lang="en-US" sz="1400" dirty="0">
                <a:hlinkClick r:id="rId8"/>
              </a:rPr>
              <a:t>http://pubs.cahnrs.wsu.edu/publications/pubs/fs103e/</a:t>
            </a:r>
            <a:br>
              <a:rPr lang="en-US" sz="1400" u="sng" dirty="0"/>
            </a:br>
            <a:endParaRPr lang="en-US" sz="900" dirty="0"/>
          </a:p>
          <a:p>
            <a:pPr marL="169863" lvl="0" indent="-169863">
              <a:buClr>
                <a:srgbClr val="C00000"/>
              </a:buClr>
              <a:buSzPct val="120000"/>
              <a:buFont typeface="Arial" panose="020B0604020202020204" pitchFamily="34" charset="0"/>
              <a:buChar char="•"/>
            </a:pPr>
            <a:r>
              <a:rPr lang="en-US" sz="1400" dirty="0"/>
              <a:t>Biodegradable Mulch Products </a:t>
            </a:r>
            <a:r>
              <a:rPr lang="en-US" sz="1400" dirty="0">
                <a:hlinkClick r:id="rId9"/>
              </a:rPr>
              <a:t>https://ag.tennessee.edu/biodegradablemulch/Pages/biomulchprojects.aspx</a:t>
            </a:r>
            <a:endParaRPr lang="en-US" sz="1400" dirty="0"/>
          </a:p>
          <a:p>
            <a:pPr marL="169863" lvl="0" indent="-169863">
              <a:buSzPct val="120000"/>
              <a:buFont typeface="Arial" panose="020B0604020202020204" pitchFamily="34" charset="0"/>
              <a:buChar char="•"/>
            </a:pPr>
            <a:endParaRPr lang="en-US" sz="1400" dirty="0"/>
          </a:p>
          <a:p>
            <a:pPr marL="169863" lvl="0" indent="-169863">
              <a:buClr>
                <a:srgbClr val="C00000"/>
              </a:buClr>
              <a:buSzPct val="120000"/>
              <a:buFont typeface="Arial" panose="020B0604020202020204" pitchFamily="34" charset="0"/>
              <a:buChar char="•"/>
            </a:pPr>
            <a:r>
              <a:rPr lang="en-US" sz="1400" dirty="0"/>
              <a:t>Glossary of terms associated with biodegradable mulches for specialty crops </a:t>
            </a:r>
            <a:r>
              <a:rPr lang="en-US" sz="1400" u="sng" dirty="0">
                <a:hlinkClick r:id="rId10"/>
              </a:rPr>
              <a:t>https://ag.tennessee.edu/biodegradablemulch/Documents/BDM_glossary_May2015.pdf</a:t>
            </a:r>
            <a:endParaRPr lang="en-US" sz="1400" u="sng" dirty="0"/>
          </a:p>
          <a:p>
            <a:pPr marL="169863" lvl="0" indent="-169863">
              <a:buSzPct val="120000"/>
              <a:buFont typeface="Arial" panose="020B0604020202020204" pitchFamily="34" charset="0"/>
              <a:buChar char="•"/>
            </a:pPr>
            <a:endParaRPr lang="en-US" sz="1400" dirty="0"/>
          </a:p>
          <a:p>
            <a:pPr marL="169863" indent="-169863">
              <a:buClr>
                <a:srgbClr val="C00000"/>
              </a:buClr>
              <a:buSzPct val="120000"/>
              <a:buFont typeface="Arial" panose="020B0604020202020204" pitchFamily="34" charset="0"/>
              <a:buChar char="•"/>
            </a:pPr>
            <a:r>
              <a:rPr lang="en-US" sz="1400" dirty="0"/>
              <a:t>Impact of Biodegradable Plastic Mulch on Specialty Crop Production </a:t>
            </a:r>
            <a:r>
              <a:rPr lang="en-US" sz="1400" u="sng" dirty="0">
                <a:hlinkClick r:id="rId11"/>
              </a:rPr>
              <a:t>https://ag.tennessee.edu/biodegradablemulch/Documents/BDM%20for%20crops-research%20summary.pdf</a:t>
            </a:r>
            <a:endParaRPr lang="en-US" sz="1400" u="sng" dirty="0"/>
          </a:p>
          <a:p>
            <a:pPr lvl="0">
              <a:buClr>
                <a:srgbClr val="C00000"/>
              </a:buClr>
              <a:buSzPct val="120000"/>
            </a:pPr>
            <a:endParaRPr lang="en-US" sz="1400" b="1" dirty="0"/>
          </a:p>
          <a:p>
            <a:pPr marL="169863" lvl="0" indent="-169863">
              <a:buClr>
                <a:srgbClr val="C00000"/>
              </a:buClr>
              <a:buSzPct val="120000"/>
              <a:buFont typeface="Arial" panose="020B0604020202020204" pitchFamily="34" charset="0"/>
              <a:buChar char="•"/>
            </a:pPr>
            <a:r>
              <a:rPr lang="en-US" sz="1400" b="1" dirty="0"/>
              <a:t>Video -</a:t>
            </a:r>
            <a:r>
              <a:rPr lang="en-US" sz="1400" dirty="0"/>
              <a:t> An Introduction to "Performance and Adoptability of Biodegradable Plastic Mulch for Sustainable Specialty Crop Production </a:t>
            </a:r>
            <a:r>
              <a:rPr lang="en-US" sz="1400" u="sng" dirty="0">
                <a:hlinkClick r:id="rId12"/>
              </a:rPr>
              <a:t>https://www.youtube.com/embed/B1GGXN1d0aw</a:t>
            </a:r>
            <a:br>
              <a:rPr lang="en-US" sz="1400" u="sng" dirty="0"/>
            </a:br>
            <a:endParaRPr lang="en-US" sz="900" u="sng" dirty="0"/>
          </a:p>
          <a:p>
            <a:pPr marL="169863" indent="-169863">
              <a:buClr>
                <a:srgbClr val="C00000"/>
              </a:buClr>
              <a:buSzPct val="120000"/>
              <a:buFont typeface="Arial" panose="020B0604020202020204" pitchFamily="34" charset="0"/>
              <a:buChar char="•"/>
            </a:pPr>
            <a:r>
              <a:rPr lang="en-US" sz="1400" b="1" dirty="0"/>
              <a:t>Video -</a:t>
            </a:r>
            <a:r>
              <a:rPr lang="en-US" sz="1400" dirty="0"/>
              <a:t> Biodegradable much: a grower's experience of general benefits and disadvantages</a:t>
            </a:r>
            <a:br>
              <a:rPr lang="en-US" sz="1400" dirty="0"/>
            </a:br>
            <a:r>
              <a:rPr lang="en-US" sz="1400" dirty="0">
                <a:hlinkClick r:id="rId13"/>
              </a:rPr>
              <a:t>https://www.youtube.com/watch?v=kyvB1QxHAtE&amp;list=PLuPJ_NR7ZnVuPh7t7erYYXcVw-h4xg0Xm</a:t>
            </a:r>
            <a:endParaRPr lang="en-US" sz="1400" u="sng" dirty="0"/>
          </a:p>
        </p:txBody>
      </p:sp>
    </p:spTree>
    <p:extLst>
      <p:ext uri="{BB962C8B-B14F-4D97-AF65-F5344CB8AC3E}">
        <p14:creationId xmlns:p14="http://schemas.microsoft.com/office/powerpoint/2010/main" val="30407594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5&quot;&gt;&lt;property id=&quot;20148&quot; value=&quot;5&quot;/&gt;&lt;property id=&quot;20300&quot; value=&quot;Slide 5&quot;/&gt;&lt;property id=&quot;20307&quot; value=&quot;261&quot;/&gt;&lt;/object&gt;&lt;object type=&quot;3&quot; unique_id=&quot;10106&quot;&gt;&lt;property id=&quot;20148&quot; value=&quot;5&quot;/&gt;&lt;property id=&quot;20300&quot; value=&quot;Slide 10&quot;/&gt;&lt;property id=&quot;20307&quot; value=&quot;266&quot;/&gt;&lt;/object&gt;&lt;object type=&quot;3&quot; unique_id=&quot;10110&quot;&gt;&lt;property id=&quot;20148&quot; value=&quot;5&quot;/&gt;&lt;property id=&quot;20300&quot; value=&quot;Slide 8&quot;/&gt;&lt;property id=&quot;20307&quot; value=&quot;264&quot;/&gt;&lt;/object&gt;&lt;object type=&quot;3&quot; unique_id=&quot;27586&quot;&gt;&lt;property id=&quot;20148&quot; value=&quot;5&quot;/&gt;&lt;property id=&quot;20300&quot; value=&quot;Slide 2&quot;/&gt;&lt;property id=&quot;20307&quot; value=&quot;258&quot;/&gt;&lt;/object&gt;&lt;object type=&quot;3&quot; unique_id=&quot;27587&quot;&gt;&lt;property id=&quot;20148&quot; value=&quot;5&quot;/&gt;&lt;property id=&quot;20300&quot; value=&quot;Slide 3&quot;/&gt;&lt;property id=&quot;20307&quot; value=&quot;259&quot;/&gt;&lt;/object&gt;&lt;object type=&quot;3&quot; unique_id=&quot;27588&quot;&gt;&lt;property id=&quot;20148&quot; value=&quot;5&quot;/&gt;&lt;property id=&quot;20300&quot; value=&quot;Slide 4&quot;/&gt;&lt;property id=&quot;20307&quot; value=&quot;260&quot;/&gt;&lt;/object&gt;&lt;object type=&quot;3&quot; unique_id=&quot;27589&quot;&gt;&lt;property id=&quot;20148&quot; value=&quot;5&quot;/&gt;&lt;property id=&quot;20300&quot; value=&quot;Slide 6&quot;/&gt;&lt;property id=&quot;20307&quot; value=&quot;262&quot;/&gt;&lt;/object&gt;&lt;object type=&quot;3&quot; unique_id=&quot;27590&quot;&gt;&lt;property id=&quot;20148&quot; value=&quot;5&quot;/&gt;&lt;property id=&quot;20300&quot; value=&quot;Slide 7&quot;/&gt;&lt;property id=&quot;20307&quot; value=&quot;263&quot;/&gt;&lt;/object&gt;&lt;object type=&quot;3&quot; unique_id=&quot;27877&quot;&gt;&lt;property id=&quot;20148&quot; value=&quot;5&quot;/&gt;&lt;property id=&quot;20300&quot; value=&quot;Slide 9&quot;/&gt;&lt;property id=&quot;20307&quot; value=&quot;269&quot;/&gt;&lt;/object&gt;&lt;/object&gt;&lt;object type=&quot;8&quot; unique_id=&quot;10014&quo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958</TotalTime>
  <Words>1340</Words>
  <Application>Microsoft Office PowerPoint</Application>
  <PresentationFormat>On-screen Show (4:3)</PresentationFormat>
  <Paragraphs>163</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Zhang, Huan</dc:creator>
  <cp:lastModifiedBy>Shrestha, Srijana</cp:lastModifiedBy>
  <cp:revision>147</cp:revision>
  <cp:lastPrinted>2020-01-29T20:08:38Z</cp:lastPrinted>
  <dcterms:created xsi:type="dcterms:W3CDTF">2019-11-22T20:56:08Z</dcterms:created>
  <dcterms:modified xsi:type="dcterms:W3CDTF">2021-11-14T05:41:20Z</dcterms:modified>
</cp:coreProperties>
</file>