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7" r:id="rId2"/>
    <p:sldId id="274" r:id="rId3"/>
    <p:sldId id="268" r:id="rId4"/>
    <p:sldId id="269" r:id="rId5"/>
    <p:sldId id="267" r:id="rId6"/>
    <p:sldId id="264" r:id="rId7"/>
    <p:sldId id="266" r:id="rId8"/>
    <p:sldId id="265" r:id="rId9"/>
    <p:sldId id="270" r:id="rId10"/>
    <p:sldId id="273" r:id="rId11"/>
    <p:sldId id="275" r:id="rId12"/>
    <p:sldId id="261" r:id="rId13"/>
  </p:sldIdLst>
  <p:sldSz cx="9144000" cy="6858000" type="screen4x3"/>
  <p:notesSz cx="7023100" cy="93091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Huan" initials="ZH" lastIdx="1" clrIdx="0"/>
  <p:cmAuthor id="2" name="Zhang, Huan" initials="ZH [2]" lastIdx="1" clrIdx="1"/>
  <p:cmAuthor id="3" name="Zhang, Huan" initials="ZH [3]"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41" autoAdjust="0"/>
    <p:restoredTop sz="91182"/>
  </p:normalViewPr>
  <p:slideViewPr>
    <p:cSldViewPr snapToGrid="0">
      <p:cViewPr varScale="1">
        <p:scale>
          <a:sx n="62" d="100"/>
          <a:sy n="62" d="100"/>
        </p:scale>
        <p:origin x="18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C22CF69D-17DB-40C9-9F0B-7B4FF6E58D94}" type="datetimeFigureOut">
              <a:rPr lang="en-US" smtClean="0"/>
              <a:t>10/22/2020</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D4AA3F8-13BC-4542-8C3F-3F70EDD3EE46}" type="slidenum">
              <a:rPr lang="en-US" smtClean="0"/>
              <a:t>‹#›</a:t>
            </a:fld>
            <a:endParaRPr lang="en-US"/>
          </a:p>
        </p:txBody>
      </p:sp>
    </p:spTree>
    <p:extLst>
      <p:ext uri="{BB962C8B-B14F-4D97-AF65-F5344CB8AC3E}">
        <p14:creationId xmlns:p14="http://schemas.microsoft.com/office/powerpoint/2010/main" val="3813503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8F434F8-4741-D045-94F8-A6D90911E41B}" type="datetimeFigureOut">
              <a:rPr lang="en-US" smtClean="0"/>
              <a:t>10/22/2020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01F3C80-264B-2C49-A40C-8EBD705FC967}" type="slidenum">
              <a:rPr lang="en-US" smtClean="0"/>
              <a:t>‹#›</a:t>
            </a:fld>
            <a:endParaRPr lang="en-US"/>
          </a:p>
        </p:txBody>
      </p:sp>
    </p:spTree>
    <p:extLst>
      <p:ext uri="{BB962C8B-B14F-4D97-AF65-F5344CB8AC3E}">
        <p14:creationId xmlns:p14="http://schemas.microsoft.com/office/powerpoint/2010/main" val="97358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presentation provides information on the methods used in applying BDMs with a mechanical mulch layer on either raised or flat planting beds.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a:t>
            </a:fld>
            <a:endParaRPr lang="en-US"/>
          </a:p>
        </p:txBody>
      </p:sp>
    </p:spTree>
    <p:extLst>
      <p:ext uri="{BB962C8B-B14F-4D97-AF65-F5344CB8AC3E}">
        <p14:creationId xmlns:p14="http://schemas.microsoft.com/office/powerpoint/2010/main" val="130857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Slowly drive the tractor forward, gradually increasing the speed. After laying a row, cut off the mulch from the roll and cut the drip tape. Secure the mulch at the end of the row by covering the mulch with soil (Fig. 8). If the mulch tears in the middle of laying a row, cover the rip with soil. Or if the ripping is across the bed, stop laying the mulch, pull the mulch off the roll to overlap about 1 foot with the mulch on the bed, and continue laying.</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10</a:t>
            </a:fld>
            <a:endParaRPr lang="en-US"/>
          </a:p>
        </p:txBody>
      </p:sp>
    </p:spTree>
    <p:extLst>
      <p:ext uri="{BB962C8B-B14F-4D97-AF65-F5344CB8AC3E}">
        <p14:creationId xmlns:p14="http://schemas.microsoft.com/office/powerpoint/2010/main" val="2358453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just">
              <a:lnSpc>
                <a:spcPct val="110000"/>
              </a:lnSpc>
              <a:spcBef>
                <a:spcPts val="0"/>
              </a:spcBef>
              <a:spcAft>
                <a:spcPts val="0"/>
              </a:spcAft>
            </a:pPr>
            <a:r>
              <a:rPr lang="en-US" sz="1800" kern="1400" dirty="0">
                <a:ln>
                  <a:noFill/>
                </a:ln>
                <a:solidFill>
                  <a:srgbClr val="000000"/>
                </a:solidFill>
                <a:effectLst/>
                <a:latin typeface="Georgia" panose="02040502050405020303" pitchFamily="18" charset="0"/>
              </a:rPr>
              <a:t>This (Table 1) shows the length of mulch needed for different production areas based on bed spacing.</a:t>
            </a:r>
            <a:endParaRPr lang="en-US"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11</a:t>
            </a:fld>
            <a:endParaRPr lang="en-US"/>
          </a:p>
        </p:txBody>
      </p:sp>
    </p:spTree>
    <p:extLst>
      <p:ext uri="{BB962C8B-B14F-4D97-AF65-F5344CB8AC3E}">
        <p14:creationId xmlns:p14="http://schemas.microsoft.com/office/powerpoint/2010/main" val="2906702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BDMs are usually thinner than PE (polyethylene) mulch.  Reducing the thickness of BDM reduces their cost. Mechanical strength, measured as elongation, breaking force and split force are greater for PE than BDM (Fig. 1).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01F3C80-264B-2C49-A40C-8EBD705FC967}" type="slidenum">
              <a:rPr lang="en-US" smtClean="0"/>
              <a:t>2</a:t>
            </a:fld>
            <a:endParaRPr lang="en-US"/>
          </a:p>
        </p:txBody>
      </p:sp>
    </p:spTree>
    <p:extLst>
      <p:ext uri="{BB962C8B-B14F-4D97-AF65-F5344CB8AC3E}">
        <p14:creationId xmlns:p14="http://schemas.microsoft.com/office/powerpoint/2010/main" val="59739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Preparing the bed for mulch laying requires several steps: a) till the soil; b) broadcast fertilizer if using; and c) lay mulch when soil conditions are conducive, that is, when soil is moist and free of clods.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3</a:t>
            </a:fld>
            <a:endParaRPr lang="en-US"/>
          </a:p>
        </p:txBody>
      </p:sp>
    </p:spTree>
    <p:extLst>
      <p:ext uri="{BB962C8B-B14F-4D97-AF65-F5344CB8AC3E}">
        <p14:creationId xmlns:p14="http://schemas.microsoft.com/office/powerpoint/2010/main" val="1759870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Mulch and drip tape can be laid simultaneously (Fig. 2)</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Mulch is usually 3—5 ft in width; bed width and height are adjustable; release the tension on the roller bars that press down  on the mulch before applying.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4</a:t>
            </a:fld>
            <a:endParaRPr lang="en-US"/>
          </a:p>
        </p:txBody>
      </p:sp>
    </p:spTree>
    <p:extLst>
      <p:ext uri="{BB962C8B-B14F-4D97-AF65-F5344CB8AC3E}">
        <p14:creationId xmlns:p14="http://schemas.microsoft.com/office/powerpoint/2010/main" val="370206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Mulch layers can be flat-bed (Fig. 3)</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5</a:t>
            </a:fld>
            <a:endParaRPr lang="en-US"/>
          </a:p>
        </p:txBody>
      </p:sp>
    </p:spTree>
    <p:extLst>
      <p:ext uri="{BB962C8B-B14F-4D97-AF65-F5344CB8AC3E}">
        <p14:creationId xmlns:p14="http://schemas.microsoft.com/office/powerpoint/2010/main" val="1462806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Raised bed (Fig. 4)</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6</a:t>
            </a:fld>
            <a:endParaRPr lang="en-US"/>
          </a:p>
        </p:txBody>
      </p:sp>
    </p:spTree>
    <p:extLst>
      <p:ext uri="{BB962C8B-B14F-4D97-AF65-F5344CB8AC3E}">
        <p14:creationId xmlns:p14="http://schemas.microsoft.com/office/powerpoint/2010/main" val="1213291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Or multiple beds wide as in this 3-row layer (Fig. 5).</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7</a:t>
            </a:fld>
            <a:endParaRPr lang="en-US"/>
          </a:p>
        </p:txBody>
      </p:sp>
    </p:spTree>
    <p:extLst>
      <p:ext uri="{BB962C8B-B14F-4D97-AF65-F5344CB8AC3E}">
        <p14:creationId xmlns:p14="http://schemas.microsoft.com/office/powerpoint/2010/main" val="141721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procedure for mulch laying is similar for all mulch layers. First feed the end of the mulch roll through the roller bar and  reduce the tension so it can roll easily (Fig. 6). Pull the mulch under the guide wheels; the wheel(s) should rest lightly on the mulch or float just above it (Fig. 7).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8</a:t>
            </a:fld>
            <a:endParaRPr lang="en-US"/>
          </a:p>
        </p:txBody>
      </p:sp>
    </p:spTree>
    <p:extLst>
      <p:ext uri="{BB962C8B-B14F-4D97-AF65-F5344CB8AC3E}">
        <p14:creationId xmlns:p14="http://schemas.microsoft.com/office/powerpoint/2010/main" val="152910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Place the drip tape roll in the desired location (i.e. center of bed) and secure the roll. Shovel soil onto the end of the mulch at the end of the bed and on the sides under the wheel to keep the mulch in place before pulling it. Secure the drip tape at the end of the row.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9</a:t>
            </a:fld>
            <a:endParaRPr lang="en-US"/>
          </a:p>
        </p:txBody>
      </p:sp>
    </p:spTree>
    <p:extLst>
      <p:ext uri="{BB962C8B-B14F-4D97-AF65-F5344CB8AC3E}">
        <p14:creationId xmlns:p14="http://schemas.microsoft.com/office/powerpoint/2010/main" val="131236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40409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283951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45985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95981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5323F-1C05-47A1-B3FC-1422C9F2AC2F}"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51773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C5323F-1C05-47A1-B3FC-1422C9F2AC2F}"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29072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C5323F-1C05-47A1-B3FC-1422C9F2AC2F}" type="datetimeFigureOut">
              <a:rPr lang="en-US" smtClean="0"/>
              <a:t>10/22/2020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30776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C5323F-1C05-47A1-B3FC-1422C9F2AC2F}" type="datetimeFigureOut">
              <a:rPr lang="en-US" smtClean="0"/>
              <a:t>10/22/2020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3518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5323F-1C05-47A1-B3FC-1422C9F2AC2F}" type="datetimeFigureOut">
              <a:rPr lang="en-US" smtClean="0"/>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73907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5323F-1C05-47A1-B3FC-1422C9F2AC2F}"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244933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5323F-1C05-47A1-B3FC-1422C9F2AC2F}"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53521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5323F-1C05-47A1-B3FC-1422C9F2AC2F}" type="datetimeFigureOut">
              <a:rPr lang="en-US" smtClean="0"/>
              <a:t>10/22/2020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5F54B-3805-4B90-AEE4-63E7DA1B145A}" type="slidenum">
              <a:rPr lang="en-US" smtClean="0"/>
              <a:t>‹#›</a:t>
            </a:fld>
            <a:endParaRPr lang="en-US"/>
          </a:p>
        </p:txBody>
      </p:sp>
    </p:spTree>
    <p:extLst>
      <p:ext uri="{BB962C8B-B14F-4D97-AF65-F5344CB8AC3E}">
        <p14:creationId xmlns:p14="http://schemas.microsoft.com/office/powerpoint/2010/main" val="2140300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smallfruits.wsu.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5.png"/><Relationship Id="rId7" Type="http://schemas.openxmlformats.org/officeDocument/2006/relationships/hyperlink" Target="https://smallfruits.wsu.ed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6.jpeg"/><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smallfruits.wsu.edu/"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s3.wp.wsu.edu/uploads/sites/2181/2017/06/FactSheet.CostandDimensions-2.pdf" TargetMode="External"/><Relationship Id="rId7" Type="http://schemas.openxmlformats.org/officeDocument/2006/relationships/image" Target="../media/image1.jpeg"/><Relationship Id="rId2" Type="http://schemas.openxmlformats.org/officeDocument/2006/relationships/hyperlink" Target="http://vegetables.wsu.edu/Dimensions%20&amp;%20costs%20plastic%20and%20biodegradable%20mulch.pdf" TargetMode="External"/><Relationship Id="rId1" Type="http://schemas.openxmlformats.org/officeDocument/2006/relationships/slideLayout" Target="../slideLayouts/slideLayout1.xml"/><Relationship Id="rId6" Type="http://schemas.openxmlformats.org/officeDocument/2006/relationships/hyperlink" Target="https://www.youtube.com/watch?v=aMjD4vbr9eA&amp;feature=youtu.be" TargetMode="External"/><Relationship Id="rId11" Type="http://schemas.openxmlformats.org/officeDocument/2006/relationships/image" Target="../media/image5.jpeg"/><Relationship Id="rId5" Type="http://schemas.openxmlformats.org/officeDocument/2006/relationships/hyperlink" Target="https://s3.wp.wsu.edu/uploads/sites/2181/2017/06/WSU-Fact-Sheet-Mechanically-Laying-Mulches-in-Tissue-Culture-Raspberry.pdf" TargetMode="External"/><Relationship Id="rId10" Type="http://schemas.openxmlformats.org/officeDocument/2006/relationships/image" Target="../media/image3.jpeg"/><Relationship Id="rId4" Type="http://schemas.openxmlformats.org/officeDocument/2006/relationships/hyperlink" Target="http://vegetables.wsu.edu/Laying%20BDM.pdf" TargetMode="External"/><Relationship Id="rId9" Type="http://schemas.openxmlformats.org/officeDocument/2006/relationships/hyperlink" Target="https://smallfruits.wsu.ed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smallfruits.wsu.edu/"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jpe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8.jpe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jpe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0.jpeg"/><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1.jpeg"/><Relationship Id="rId7"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2.png"/><Relationship Id="rId7" Type="http://schemas.openxmlformats.org/officeDocument/2006/relationships/hyperlink" Target="https://smallfruits.wsu.ed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3.png"/><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4.jpeg"/><Relationship Id="rId7"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smallfruits.wsu.edu/" TargetMode="External"/><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0" y="3859523"/>
            <a:ext cx="9144000" cy="626012"/>
          </a:xfrm>
        </p:spPr>
        <p:txBody>
          <a:bodyPr>
            <a:noAutofit/>
          </a:bodyPr>
          <a:lstStyle/>
          <a:p>
            <a:pPr lvl="0"/>
            <a:r>
              <a:rPr lang="en-US" sz="4000" b="1" dirty="0">
                <a:solidFill>
                  <a:srgbClr val="C00000"/>
                </a:solidFill>
              </a:rPr>
              <a:t>Applying Soil-</a:t>
            </a:r>
            <a:r>
              <a:rPr lang="en-US" altLang="zh-CN" sz="4000" b="1" dirty="0">
                <a:solidFill>
                  <a:srgbClr val="C00000"/>
                </a:solidFill>
              </a:rPr>
              <a:t>B</a:t>
            </a:r>
            <a:r>
              <a:rPr lang="en-US" sz="4000" b="1" dirty="0">
                <a:solidFill>
                  <a:srgbClr val="C00000"/>
                </a:solidFill>
              </a:rPr>
              <a:t>iodegradable </a:t>
            </a:r>
            <a:r>
              <a:rPr lang="en-US" altLang="zh-CN" sz="4000" b="1" dirty="0">
                <a:solidFill>
                  <a:srgbClr val="C00000"/>
                </a:solidFill>
              </a:rPr>
              <a:t>M</a:t>
            </a:r>
            <a:r>
              <a:rPr lang="en-US" sz="4000" b="1" dirty="0">
                <a:solidFill>
                  <a:srgbClr val="C00000"/>
                </a:solidFill>
              </a:rPr>
              <a:t>ulch</a:t>
            </a:r>
            <a:endParaRPr lang="en-US" sz="4000" dirty="0">
              <a:solidFill>
                <a:srgbClr val="C00000"/>
              </a:solidFill>
            </a:endParaRPr>
          </a:p>
        </p:txBody>
      </p:sp>
      <p:cxnSp>
        <p:nvCxnSpPr>
          <p:cNvPr id="5" name="Straight Connector 4">
            <a:extLst>
              <a:ext uri="{FF2B5EF4-FFF2-40B4-BE49-F238E27FC236}">
                <a16:creationId xmlns:a16="http://schemas.microsoft.com/office/drawing/2014/main" id="{E2EDE5D7-38B6-4673-B423-CD87297DB393}"/>
              </a:ext>
            </a:extLst>
          </p:cNvPr>
          <p:cNvCxnSpPr>
            <a:cxnSpLocks/>
          </p:cNvCxnSpPr>
          <p:nvPr/>
        </p:nvCxnSpPr>
        <p:spPr>
          <a:xfrm>
            <a:off x="1" y="838494"/>
            <a:ext cx="914399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43968"/>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2F9EAEC5-3734-45F2-83E0-7A1332FEFC6D}"/>
              </a:ext>
            </a:extLst>
          </p:cNvPr>
          <p:cNvSpPr txBox="1">
            <a:spLocks/>
          </p:cNvSpPr>
          <p:nvPr/>
        </p:nvSpPr>
        <p:spPr>
          <a:xfrm>
            <a:off x="198300" y="4830254"/>
            <a:ext cx="8747393" cy="10690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t>Lisa</a:t>
            </a:r>
            <a:r>
              <a:rPr lang="zh-CN" altLang="en-US" dirty="0"/>
              <a:t> </a:t>
            </a:r>
            <a:r>
              <a:rPr lang="en-US" altLang="zh-CN" dirty="0"/>
              <a:t>DeVetter and Huan Zhang,</a:t>
            </a:r>
            <a:r>
              <a:rPr lang="zh-CN" altLang="en-US" dirty="0"/>
              <a:t> </a:t>
            </a:r>
            <a:r>
              <a:rPr lang="en-US" altLang="zh-CN" dirty="0">
                <a:solidFill>
                  <a:schemeClr val="accent1"/>
                </a:solidFill>
              </a:rPr>
              <a:t>Washington</a:t>
            </a:r>
            <a:r>
              <a:rPr lang="zh-CN" altLang="en-US" dirty="0">
                <a:solidFill>
                  <a:schemeClr val="accent1"/>
                </a:solidFill>
              </a:rPr>
              <a:t> </a:t>
            </a:r>
            <a:r>
              <a:rPr lang="en-US" altLang="zh-CN" dirty="0">
                <a:solidFill>
                  <a:schemeClr val="accent1"/>
                </a:solidFill>
              </a:rPr>
              <a:t>State</a:t>
            </a:r>
            <a:r>
              <a:rPr lang="zh-CN" altLang="en-US" dirty="0">
                <a:solidFill>
                  <a:schemeClr val="accent1"/>
                </a:solidFill>
              </a:rPr>
              <a:t> </a:t>
            </a:r>
            <a:r>
              <a:rPr lang="en-US" altLang="zh-CN" dirty="0">
                <a:solidFill>
                  <a:schemeClr val="accent1"/>
                </a:solidFill>
              </a:rPr>
              <a:t>University</a:t>
            </a:r>
          </a:p>
          <a:p>
            <a:r>
              <a:rPr lang="en-US" altLang="zh-CN" dirty="0"/>
              <a:t>Mark</a:t>
            </a:r>
            <a:r>
              <a:rPr lang="zh-CN" altLang="en-US" dirty="0"/>
              <a:t> </a:t>
            </a:r>
            <a:r>
              <a:rPr lang="en-US" altLang="zh-CN" dirty="0" err="1"/>
              <a:t>Bolda</a:t>
            </a:r>
            <a:r>
              <a:rPr lang="en-US" altLang="zh-CN" dirty="0"/>
              <a:t>,</a:t>
            </a:r>
            <a:r>
              <a:rPr lang="zh-CN" altLang="en-US" dirty="0"/>
              <a:t> </a:t>
            </a:r>
            <a:r>
              <a:rPr lang="en-US" altLang="zh-CN" dirty="0">
                <a:solidFill>
                  <a:schemeClr val="accent1"/>
                </a:solidFill>
              </a:rPr>
              <a:t>University</a:t>
            </a:r>
            <a:r>
              <a:rPr lang="zh-CN" altLang="en-US" dirty="0">
                <a:solidFill>
                  <a:schemeClr val="accent1"/>
                </a:solidFill>
              </a:rPr>
              <a:t> </a:t>
            </a:r>
            <a:r>
              <a:rPr lang="en-US" altLang="zh-CN" dirty="0">
                <a:solidFill>
                  <a:schemeClr val="accent1"/>
                </a:solidFill>
              </a:rPr>
              <a:t>of</a:t>
            </a:r>
            <a:r>
              <a:rPr lang="zh-CN" altLang="en-US" dirty="0">
                <a:solidFill>
                  <a:schemeClr val="accent1"/>
                </a:solidFill>
              </a:rPr>
              <a:t> </a:t>
            </a:r>
            <a:r>
              <a:rPr lang="en-US" altLang="zh-CN" dirty="0">
                <a:solidFill>
                  <a:schemeClr val="accent1"/>
                </a:solidFill>
              </a:rPr>
              <a:t>California</a:t>
            </a:r>
            <a:endParaRPr lang="en-US" dirty="0">
              <a:solidFill>
                <a:schemeClr val="accent1"/>
              </a:solidFill>
            </a:endParaRPr>
          </a:p>
        </p:txBody>
      </p:sp>
      <p:sp>
        <p:nvSpPr>
          <p:cNvPr id="12" name="Subtitle 2">
            <a:extLst>
              <a:ext uri="{FF2B5EF4-FFF2-40B4-BE49-F238E27FC236}">
                <a16:creationId xmlns:a16="http://schemas.microsoft.com/office/drawing/2014/main" id="{2F9EAEC5-3734-45F2-83E0-7A1332FEFC6D}"/>
              </a:ext>
            </a:extLst>
          </p:cNvPr>
          <p:cNvSpPr txBox="1">
            <a:spLocks/>
          </p:cNvSpPr>
          <p:nvPr/>
        </p:nvSpPr>
        <p:spPr>
          <a:xfrm>
            <a:off x="-69012" y="253910"/>
            <a:ext cx="9282021" cy="8278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800" dirty="0"/>
              <a:t>Soil-Biodegradable</a:t>
            </a:r>
            <a:r>
              <a:rPr lang="zh-CN" altLang="en-US" sz="2800" dirty="0"/>
              <a:t> </a:t>
            </a:r>
            <a:r>
              <a:rPr lang="en-US" altLang="zh-CN" sz="2800" dirty="0"/>
              <a:t>Plastic</a:t>
            </a:r>
            <a:r>
              <a:rPr lang="zh-CN" altLang="en-US" sz="2800" dirty="0"/>
              <a:t> </a:t>
            </a:r>
            <a:r>
              <a:rPr lang="en-US" altLang="zh-CN" sz="2800" dirty="0"/>
              <a:t>Mulch</a:t>
            </a:r>
            <a:r>
              <a:rPr lang="zh-CN" altLang="en-US" sz="2800" dirty="0"/>
              <a:t> </a:t>
            </a:r>
            <a:r>
              <a:rPr lang="en-US" altLang="zh-CN" sz="2800" dirty="0"/>
              <a:t>Professional</a:t>
            </a:r>
            <a:r>
              <a:rPr lang="zh-CN" altLang="en-US" sz="2800" dirty="0"/>
              <a:t> </a:t>
            </a:r>
            <a:r>
              <a:rPr lang="en-US" altLang="zh-CN" sz="2800" dirty="0"/>
              <a:t>Training</a:t>
            </a:r>
            <a:endParaRPr lang="en-US" sz="2800" dirty="0"/>
          </a:p>
        </p:txBody>
      </p:sp>
      <p:pic>
        <p:nvPicPr>
          <p:cNvPr id="13" name="Picture 2" descr="Image result for western sare logo">
            <a:extLst>
              <a:ext uri="{FF2B5EF4-FFF2-40B4-BE49-F238E27FC236}">
                <a16:creationId xmlns:a16="http://schemas.microsoft.com/office/drawing/2014/main" id="{54A20BB2-93DE-4E60-ADFA-D766BACCE13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8859"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washington state university logo">
            <a:extLst>
              <a:ext uri="{FF2B5EF4-FFF2-40B4-BE49-F238E27FC236}">
                <a16:creationId xmlns:a16="http://schemas.microsoft.com/office/drawing/2014/main" id="{167A71A3-E03B-468D-8B01-DA4CA33A6E1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EB1B134-B545-4F7D-84B7-1DCE3DD65CDA}"/>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BC06636-5583-445E-8665-29834D3D74F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56478" y="6005192"/>
            <a:ext cx="609904" cy="843028"/>
          </a:xfrm>
          <a:prstGeom prst="rect">
            <a:avLst/>
          </a:prstGeom>
        </p:spPr>
      </p:pic>
      <p:sp>
        <p:nvSpPr>
          <p:cNvPr id="18" name="TextBox 17">
            <a:extLst>
              <a:ext uri="{FF2B5EF4-FFF2-40B4-BE49-F238E27FC236}">
                <a16:creationId xmlns:a16="http://schemas.microsoft.com/office/drawing/2014/main" id="{E722468D-D6BC-4E0C-8DC8-8CD7B9C83447}"/>
              </a:ext>
            </a:extLst>
          </p:cNvPr>
          <p:cNvSpPr txBox="1"/>
          <p:nvPr/>
        </p:nvSpPr>
        <p:spPr>
          <a:xfrm>
            <a:off x="1997370" y="6545356"/>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098712" y="946521"/>
            <a:ext cx="2946571" cy="2490134"/>
          </a:xfrm>
          <a:prstGeom prst="rect">
            <a:avLst/>
          </a:prstGeom>
        </p:spPr>
      </p:pic>
      <p:pic>
        <p:nvPicPr>
          <p:cNvPr id="14" name="Picture 13">
            <a:extLst>
              <a:ext uri="{FF2B5EF4-FFF2-40B4-BE49-F238E27FC236}">
                <a16:creationId xmlns:a16="http://schemas.microsoft.com/office/drawing/2014/main" id="{F9BA599A-7A22-440C-874D-8486D2A77A4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481401" y="6154098"/>
            <a:ext cx="1302831" cy="646640"/>
          </a:xfrm>
          <a:prstGeom prst="rect">
            <a:avLst/>
          </a:prstGeom>
        </p:spPr>
      </p:pic>
    </p:spTree>
    <p:extLst>
      <p:ext uri="{BB962C8B-B14F-4D97-AF65-F5344CB8AC3E}">
        <p14:creationId xmlns:p14="http://schemas.microsoft.com/office/powerpoint/2010/main" val="2350455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Mulch</a:t>
            </a:r>
            <a:r>
              <a:rPr lang="zh-CN" altLang="en-US" sz="4000" b="1" dirty="0">
                <a:solidFill>
                  <a:schemeClr val="bg1"/>
                </a:solidFill>
              </a:rPr>
              <a:t> </a:t>
            </a:r>
            <a:r>
              <a:rPr lang="en-US" altLang="zh-CN" sz="4000" b="1" dirty="0">
                <a:solidFill>
                  <a:schemeClr val="bg1"/>
                </a:solidFill>
              </a:rPr>
              <a:t>Laying</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46218" y="659838"/>
            <a:ext cx="5274294" cy="5539978"/>
          </a:xfrm>
          <a:prstGeom prst="rect">
            <a:avLst/>
          </a:prstGeom>
        </p:spPr>
        <p:txBody>
          <a:bodyPr wrap="square">
            <a:spAutoFit/>
          </a:bodyPr>
          <a:lstStyle/>
          <a:p>
            <a:pPr marL="342900" indent="-342900">
              <a:buClr>
                <a:srgbClr val="FF0000"/>
              </a:buClr>
              <a:buSzPct val="100000"/>
              <a:buFont typeface="Wingdings" panose="05000000000000000000" pitchFamily="2" charset="2"/>
              <a:buChar char="v"/>
            </a:pPr>
            <a:r>
              <a:rPr lang="en-US" altLang="zh-CN" sz="2200" dirty="0">
                <a:latin typeface="Arial" charset="0"/>
                <a:ea typeface="Arial" charset="0"/>
                <a:cs typeface="Arial" charset="0"/>
              </a:rPr>
              <a:t>Slowly</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drive</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forward then increase</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speed,</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laying speed same as for PE</a:t>
            </a:r>
            <a:br>
              <a:rPr lang="en-US" altLang="zh-CN" sz="2200" dirty="0">
                <a:latin typeface="Arial" charset="0"/>
                <a:ea typeface="Arial" charset="0"/>
                <a:cs typeface="Arial" charset="0"/>
              </a:rPr>
            </a:br>
            <a:r>
              <a:rPr lang="en-US" altLang="zh-CN" sz="800" dirty="0">
                <a:latin typeface="Arial" charset="0"/>
                <a:ea typeface="Arial" charset="0"/>
                <a:cs typeface="Arial" charset="0"/>
              </a:rPr>
              <a:t>  </a:t>
            </a:r>
          </a:p>
          <a:p>
            <a:pPr marL="342900" indent="-342900">
              <a:buClr>
                <a:srgbClr val="FF0000"/>
              </a:buClr>
              <a:buSzPct val="100000"/>
              <a:buFont typeface="Wingdings" panose="05000000000000000000" pitchFamily="2" charset="2"/>
              <a:buChar char="v"/>
            </a:pPr>
            <a:r>
              <a:rPr lang="en-US" altLang="zh-CN" sz="2200" dirty="0">
                <a:latin typeface="Arial" charset="0"/>
                <a:ea typeface="Arial" charset="0"/>
                <a:cs typeface="Arial" charset="0"/>
              </a:rPr>
              <a:t>After</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laying</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a</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row</a:t>
            </a:r>
            <a:r>
              <a:rPr lang="zh-CN" altLang="en-US" sz="2200" dirty="0">
                <a:latin typeface="Arial" charset="0"/>
                <a:ea typeface="Arial" charset="0"/>
                <a:cs typeface="Arial" charset="0"/>
              </a:rPr>
              <a:t> </a:t>
            </a:r>
            <a:endParaRPr lang="en-US" altLang="zh-CN" sz="2200" dirty="0">
              <a:latin typeface="Arial" charset="0"/>
              <a:ea typeface="Arial" charset="0"/>
              <a:cs typeface="Arial" charset="0"/>
            </a:endParaRPr>
          </a:p>
          <a:p>
            <a:pPr marL="800100" lvl="1" indent="-342900">
              <a:buClr>
                <a:srgbClr val="00B050"/>
              </a:buClr>
              <a:buSzPct val="120000"/>
              <a:buFont typeface="Arial" panose="020B0604020202020204" pitchFamily="34" charset="0"/>
              <a:buChar char="•"/>
            </a:pPr>
            <a:r>
              <a:rPr lang="en-US" altLang="zh-CN" sz="2000" dirty="0">
                <a:latin typeface="Arial" charset="0"/>
                <a:ea typeface="Arial" charset="0"/>
                <a:cs typeface="Arial" charset="0"/>
              </a:rPr>
              <a:t>Cut</a:t>
            </a:r>
            <a:r>
              <a:rPr lang="zh-CN" altLang="en-US" sz="2000" dirty="0">
                <a:latin typeface="Arial" charset="0"/>
                <a:ea typeface="Arial" charset="0"/>
                <a:cs typeface="Arial" charset="0"/>
              </a:rPr>
              <a:t> </a:t>
            </a:r>
            <a:r>
              <a:rPr lang="en-US" altLang="zh-CN" sz="2000" dirty="0">
                <a:latin typeface="Arial" charset="0"/>
                <a:ea typeface="Arial" charset="0"/>
                <a:cs typeface="Arial" charset="0"/>
              </a:rPr>
              <a:t>mulch</a:t>
            </a:r>
            <a:r>
              <a:rPr lang="zh-CN" altLang="en-US" sz="2000" dirty="0">
                <a:latin typeface="Arial" charset="0"/>
                <a:ea typeface="Arial" charset="0"/>
                <a:cs typeface="Arial" charset="0"/>
              </a:rPr>
              <a:t> </a:t>
            </a:r>
            <a:r>
              <a:rPr lang="en-US" altLang="zh-CN" sz="2000" dirty="0">
                <a:latin typeface="Arial" charset="0"/>
                <a:ea typeface="Arial" charset="0"/>
                <a:cs typeface="Arial" charset="0"/>
              </a:rPr>
              <a:t>at</a:t>
            </a:r>
            <a:r>
              <a:rPr lang="zh-CN" altLang="en-US" sz="2000" dirty="0">
                <a:latin typeface="Arial" charset="0"/>
                <a:ea typeface="Arial" charset="0"/>
                <a:cs typeface="Arial" charset="0"/>
              </a:rPr>
              <a:t> </a:t>
            </a:r>
            <a:r>
              <a:rPr lang="en-US" altLang="zh-CN" sz="2000" dirty="0">
                <a:latin typeface="Arial" charset="0"/>
                <a:ea typeface="Arial" charset="0"/>
                <a:cs typeface="Arial" charset="0"/>
              </a:rPr>
              <a:t>the</a:t>
            </a:r>
            <a:r>
              <a:rPr lang="zh-CN" altLang="en-US" sz="2000" dirty="0">
                <a:latin typeface="Arial" charset="0"/>
                <a:ea typeface="Arial" charset="0"/>
                <a:cs typeface="Arial" charset="0"/>
              </a:rPr>
              <a:t> </a:t>
            </a:r>
            <a:r>
              <a:rPr lang="en-US" altLang="zh-CN" sz="2000" dirty="0">
                <a:latin typeface="Arial" charset="0"/>
                <a:ea typeface="Arial" charset="0"/>
                <a:cs typeface="Arial" charset="0"/>
              </a:rPr>
              <a:t>end</a:t>
            </a:r>
            <a:r>
              <a:rPr lang="zh-CN" altLang="en-US" sz="2000" dirty="0">
                <a:latin typeface="Arial" charset="0"/>
                <a:ea typeface="Arial" charset="0"/>
                <a:cs typeface="Arial" charset="0"/>
              </a:rPr>
              <a:t> </a:t>
            </a:r>
            <a:endParaRPr lang="en-US" altLang="zh-CN" sz="2000" dirty="0">
              <a:latin typeface="Arial" charset="0"/>
              <a:ea typeface="Arial" charset="0"/>
              <a:cs typeface="Arial" charset="0"/>
            </a:endParaRPr>
          </a:p>
          <a:p>
            <a:pPr marL="800100" lvl="1" indent="-342900">
              <a:buClr>
                <a:srgbClr val="00B050"/>
              </a:buClr>
              <a:buSzPct val="120000"/>
              <a:buFont typeface="Arial" panose="020B0604020202020204" pitchFamily="34" charset="0"/>
              <a:buChar char="•"/>
            </a:pPr>
            <a:r>
              <a:rPr lang="en-US" altLang="zh-CN" sz="2000" dirty="0">
                <a:latin typeface="Arial" charset="0"/>
                <a:ea typeface="Arial" charset="0"/>
                <a:cs typeface="Arial" charset="0"/>
              </a:rPr>
              <a:t>Cut</a:t>
            </a:r>
            <a:r>
              <a:rPr lang="zh-CN" altLang="en-US" sz="2000" dirty="0">
                <a:latin typeface="Arial" charset="0"/>
                <a:ea typeface="Arial" charset="0"/>
                <a:cs typeface="Arial" charset="0"/>
              </a:rPr>
              <a:t> </a:t>
            </a:r>
            <a:r>
              <a:rPr lang="en-US" altLang="zh-CN" sz="2000" dirty="0">
                <a:latin typeface="Arial" charset="0"/>
                <a:ea typeface="Arial" charset="0"/>
                <a:cs typeface="Arial" charset="0"/>
              </a:rPr>
              <a:t>drip</a:t>
            </a:r>
            <a:r>
              <a:rPr lang="zh-CN" altLang="en-US" sz="2000" dirty="0">
                <a:latin typeface="Arial" charset="0"/>
                <a:ea typeface="Arial" charset="0"/>
                <a:cs typeface="Arial" charset="0"/>
              </a:rPr>
              <a:t> </a:t>
            </a:r>
            <a:r>
              <a:rPr lang="en-US" altLang="zh-CN" sz="2000" dirty="0">
                <a:latin typeface="Arial" charset="0"/>
                <a:ea typeface="Arial" charset="0"/>
                <a:cs typeface="Arial" charset="0"/>
              </a:rPr>
              <a:t>tape</a:t>
            </a:r>
            <a:br>
              <a:rPr lang="en-US" altLang="zh-CN" sz="2000" dirty="0">
                <a:latin typeface="Arial" charset="0"/>
                <a:ea typeface="Arial" charset="0"/>
                <a:cs typeface="Arial" charset="0"/>
              </a:rPr>
            </a:br>
            <a:r>
              <a:rPr lang="en-US" altLang="zh-CN" sz="800" dirty="0">
                <a:latin typeface="Arial" charset="0"/>
                <a:ea typeface="Arial" charset="0"/>
                <a:cs typeface="Arial" charset="0"/>
              </a:rPr>
              <a:t>  </a:t>
            </a:r>
          </a:p>
          <a:p>
            <a:pPr marL="342900" indent="-342900">
              <a:buClr>
                <a:srgbClr val="FF0000"/>
              </a:buClr>
              <a:buSzPct val="100000"/>
              <a:buFont typeface="Wingdings" panose="05000000000000000000" pitchFamily="2" charset="2"/>
              <a:buChar char="v"/>
            </a:pPr>
            <a:r>
              <a:rPr lang="en-US" altLang="zh-CN" sz="2200" dirty="0">
                <a:latin typeface="Arial" charset="0"/>
                <a:ea typeface="Arial" charset="0"/>
                <a:cs typeface="Arial" charset="0"/>
              </a:rPr>
              <a:t>What</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if</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mulch</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tears</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in</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the</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middle of</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laying a row?</a:t>
            </a:r>
          </a:p>
          <a:p>
            <a:pPr marL="806450" indent="-341313">
              <a:buClr>
                <a:schemeClr val="accent6"/>
              </a:buClr>
              <a:buSzPct val="120000"/>
              <a:buFont typeface="Arial" panose="020B0604020202020204" pitchFamily="34" charset="0"/>
              <a:buChar char="•"/>
            </a:pPr>
            <a:r>
              <a:rPr lang="en-US" altLang="zh-CN" sz="2000" dirty="0">
                <a:latin typeface="Arial" charset="0"/>
                <a:ea typeface="Arial" charset="0"/>
                <a:cs typeface="Arial" charset="0"/>
              </a:rPr>
              <a:t>Cover the rip with soil</a:t>
            </a:r>
          </a:p>
          <a:p>
            <a:pPr marL="806450" indent="-341313">
              <a:buClr>
                <a:schemeClr val="accent6"/>
              </a:buClr>
              <a:buSzPct val="120000"/>
              <a:buFont typeface="Arial" panose="020B0604020202020204" pitchFamily="34" charset="0"/>
              <a:buChar char="•"/>
            </a:pPr>
            <a:r>
              <a:rPr lang="en-US" altLang="zh-CN" sz="2000" dirty="0">
                <a:latin typeface="Arial" charset="0"/>
                <a:ea typeface="Arial" charset="0"/>
                <a:cs typeface="Arial" charset="0"/>
              </a:rPr>
              <a:t>If the rip is across the bed, stop laying the mulch, pull the mulch off the roll to overlap about 1 foot with the mulch on the bed, and continue laying</a:t>
            </a:r>
            <a:br>
              <a:rPr lang="en-US" altLang="zh-CN" sz="2000" dirty="0">
                <a:latin typeface="Arial" charset="0"/>
                <a:ea typeface="Arial" charset="0"/>
                <a:cs typeface="Arial" charset="0"/>
              </a:rPr>
            </a:br>
            <a:r>
              <a:rPr lang="en-US" altLang="zh-CN" sz="800" dirty="0">
                <a:latin typeface="Arial" charset="0"/>
                <a:ea typeface="Arial" charset="0"/>
                <a:cs typeface="Arial" charset="0"/>
              </a:rPr>
              <a:t>  </a:t>
            </a:r>
          </a:p>
          <a:p>
            <a:pPr marL="342900" indent="-342900">
              <a:buClr>
                <a:srgbClr val="FF0000"/>
              </a:buClr>
              <a:buSzPct val="100000"/>
              <a:buFont typeface="Wingdings" panose="05000000000000000000" pitchFamily="2" charset="2"/>
              <a:buChar char="v"/>
            </a:pPr>
            <a:r>
              <a:rPr lang="en-US" altLang="zh-CN" sz="2200" dirty="0">
                <a:latin typeface="Arial" charset="0"/>
                <a:ea typeface="Arial" charset="0"/>
                <a:cs typeface="Arial" charset="0"/>
              </a:rPr>
              <a:t>Secure</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at end</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of</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row</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by</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covering</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mulch</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with</a:t>
            </a:r>
            <a:r>
              <a:rPr lang="zh-CN" altLang="en-US" sz="2200" dirty="0">
                <a:latin typeface="Arial" charset="0"/>
                <a:ea typeface="Arial" charset="0"/>
                <a:cs typeface="Arial" charset="0"/>
              </a:rPr>
              <a:t> </a:t>
            </a:r>
            <a:r>
              <a:rPr lang="en-US" altLang="zh-CN" sz="2200" dirty="0">
                <a:latin typeface="Arial" charset="0"/>
                <a:ea typeface="Arial" charset="0"/>
                <a:cs typeface="Arial" charset="0"/>
              </a:rPr>
              <a:t>soil</a:t>
            </a:r>
          </a:p>
          <a:p>
            <a:pPr marL="285750" indent="-285750">
              <a:buFont typeface="Arial" charset="0"/>
              <a:buChar char="•"/>
            </a:pPr>
            <a:endParaRPr lang="en-US" altLang="zh-CN" sz="2400" dirty="0">
              <a:latin typeface="Arial" charset="0"/>
              <a:ea typeface="Arial" charset="0"/>
              <a:cs typeface="Arial" charset="0"/>
            </a:endParaRPr>
          </a:p>
        </p:txBody>
      </p:sp>
      <p:sp>
        <p:nvSpPr>
          <p:cNvPr id="13" name="TextBox 12">
            <a:extLst>
              <a:ext uri="{FF2B5EF4-FFF2-40B4-BE49-F238E27FC236}">
                <a16:creationId xmlns:a16="http://schemas.microsoft.com/office/drawing/2014/main" id="{EAD04920-3B22-442D-8CE1-0FB555895CD0}"/>
              </a:ext>
            </a:extLst>
          </p:cNvPr>
          <p:cNvSpPr txBox="1"/>
          <p:nvPr/>
        </p:nvSpPr>
        <p:spPr>
          <a:xfrm>
            <a:off x="0" y="5649475"/>
            <a:ext cx="3020037" cy="338554"/>
          </a:xfrm>
          <a:prstGeom prst="rect">
            <a:avLst/>
          </a:prstGeom>
          <a:noFill/>
        </p:spPr>
        <p:txBody>
          <a:bodyPr wrap="square" rtlCol="0">
            <a:spAutoFit/>
          </a:bodyPr>
          <a:lstStyle/>
          <a:p>
            <a:r>
              <a:rPr lang="en-US" altLang="zh-CN" sz="1600" dirty="0" err="1">
                <a:solidFill>
                  <a:schemeClr val="accent1">
                    <a:lumMod val="50000"/>
                  </a:schemeClr>
                </a:solidFill>
              </a:rPr>
              <a:t>Ghimire</a:t>
            </a:r>
            <a:r>
              <a:rPr lang="en-US" altLang="zh-CN" sz="1600" dirty="0">
                <a:solidFill>
                  <a:schemeClr val="accent1">
                    <a:lumMod val="50000"/>
                  </a:schemeClr>
                </a:solidFill>
              </a:rPr>
              <a:t> et</a:t>
            </a:r>
            <a:r>
              <a:rPr lang="zh-CN" altLang="en-US" sz="1600" dirty="0">
                <a:solidFill>
                  <a:schemeClr val="accent1">
                    <a:lumMod val="50000"/>
                  </a:schemeClr>
                </a:solidFill>
              </a:rPr>
              <a:t> </a:t>
            </a:r>
            <a:r>
              <a:rPr lang="en-US" altLang="zh-CN" sz="1600" dirty="0">
                <a:solidFill>
                  <a:schemeClr val="accent1">
                    <a:lumMod val="50000"/>
                  </a:schemeClr>
                </a:solidFill>
              </a:rPr>
              <a:t>al.,</a:t>
            </a:r>
            <a:r>
              <a:rPr lang="zh-CN" altLang="en-US" sz="1600" dirty="0">
                <a:solidFill>
                  <a:schemeClr val="accent1">
                    <a:lumMod val="50000"/>
                  </a:schemeClr>
                </a:solidFill>
              </a:rPr>
              <a:t> </a:t>
            </a:r>
            <a:r>
              <a:rPr lang="en-US" altLang="zh-CN" sz="1600" dirty="0">
                <a:solidFill>
                  <a:schemeClr val="accent1">
                    <a:lumMod val="50000"/>
                  </a:schemeClr>
                </a:solidFill>
              </a:rPr>
              <a:t>2017</a:t>
            </a:r>
            <a:endParaRPr lang="en-US" sz="1600" dirty="0">
              <a:solidFill>
                <a:schemeClr val="accent1">
                  <a:lumMod val="50000"/>
                </a:schemeClr>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07314" y="3686016"/>
            <a:ext cx="2800192" cy="2072420"/>
          </a:xfrm>
          <a:prstGeom prst="rect">
            <a:avLst/>
          </a:prstGeom>
          <a:ln>
            <a:solidFill>
              <a:schemeClr val="tx1"/>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5961743" y="1090185"/>
            <a:ext cx="2663372" cy="2191657"/>
          </a:xfrm>
          <a:prstGeom prst="rect">
            <a:avLst/>
          </a:prstGeom>
          <a:ln>
            <a:solidFill>
              <a:schemeClr val="tx1"/>
            </a:solidFill>
          </a:ln>
        </p:spPr>
      </p:pic>
      <p:pic>
        <p:nvPicPr>
          <p:cNvPr id="20" name="Picture 2" descr="Image result for western sare logo">
            <a:extLst>
              <a:ext uri="{FF2B5EF4-FFF2-40B4-BE49-F238E27FC236}">
                <a16:creationId xmlns:a16="http://schemas.microsoft.com/office/drawing/2014/main" id="{E2BF6396-2697-4A70-9B70-92F60CB94C5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48859"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washington state university logo">
            <a:extLst>
              <a:ext uri="{FF2B5EF4-FFF2-40B4-BE49-F238E27FC236}">
                <a16:creationId xmlns:a16="http://schemas.microsoft.com/office/drawing/2014/main" id="{94E4DDA4-55AD-4C5A-996A-E108B2328E6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2E70AF1-A0C6-47AA-83A5-A55B0A680CB9}"/>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7"/>
              </a:rPr>
              <a:t>https://smallfruits.wsu.edu</a:t>
            </a:r>
            <a:endParaRPr lang="en-US" sz="1400" b="1" i="1" u="sng"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8EFC49C4-E154-4900-A324-592A290BD52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56478" y="6005192"/>
            <a:ext cx="609904" cy="843028"/>
          </a:xfrm>
          <a:prstGeom prst="rect">
            <a:avLst/>
          </a:prstGeom>
        </p:spPr>
      </p:pic>
      <p:sp>
        <p:nvSpPr>
          <p:cNvPr id="24" name="TextBox 23">
            <a:extLst>
              <a:ext uri="{FF2B5EF4-FFF2-40B4-BE49-F238E27FC236}">
                <a16:creationId xmlns:a16="http://schemas.microsoft.com/office/drawing/2014/main" id="{619B82AE-47AA-4E65-8A7C-7570C07D482E}"/>
              </a:ext>
            </a:extLst>
          </p:cNvPr>
          <p:cNvSpPr txBox="1"/>
          <p:nvPr/>
        </p:nvSpPr>
        <p:spPr>
          <a:xfrm>
            <a:off x="1997370" y="6545356"/>
            <a:ext cx="2486162" cy="307777"/>
          </a:xfrm>
          <a:prstGeom prst="rect">
            <a:avLst/>
          </a:prstGeom>
          <a:noFill/>
        </p:spPr>
        <p:txBody>
          <a:bodyPr wrap="square" rtlCol="0">
            <a:spAutoFit/>
          </a:bodyPr>
          <a:lstStyle/>
          <a:p>
            <a:r>
              <a:rPr lang="en-US" sz="1400" b="1" u="sng" dirty="0">
                <a:hlinkClick r:id="rId7"/>
              </a:rPr>
              <a:t>biodegradablemulch.org</a:t>
            </a:r>
            <a:endParaRPr lang="en-US" sz="1400" b="1" i="1" u="sng"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7D31D7DE-B3AE-43C3-9016-58F61905389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481401" y="6154098"/>
            <a:ext cx="1302831" cy="646640"/>
          </a:xfrm>
          <a:prstGeom prst="rect">
            <a:avLst/>
          </a:prstGeom>
        </p:spPr>
      </p:pic>
    </p:spTree>
    <p:extLst>
      <p:ext uri="{BB962C8B-B14F-4D97-AF65-F5344CB8AC3E}">
        <p14:creationId xmlns:p14="http://schemas.microsoft.com/office/powerpoint/2010/main" val="1377571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Mulch</a:t>
            </a:r>
            <a:r>
              <a:rPr lang="zh-CN" altLang="en-US" sz="4000" b="1" dirty="0">
                <a:solidFill>
                  <a:schemeClr val="bg1"/>
                </a:solidFill>
              </a:rPr>
              <a:t> </a:t>
            </a:r>
            <a:r>
              <a:rPr lang="en-US" altLang="zh-CN" sz="4000" b="1" dirty="0">
                <a:solidFill>
                  <a:schemeClr val="bg1"/>
                </a:solidFill>
              </a:rPr>
              <a:t>Requirement</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2" descr="Image result for western sare logo">
            <a:extLst>
              <a:ext uri="{FF2B5EF4-FFF2-40B4-BE49-F238E27FC236}">
                <a16:creationId xmlns:a16="http://schemas.microsoft.com/office/drawing/2014/main" id="{E2BF6396-2697-4A70-9B70-92F60CB94C5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8859"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washington state university logo">
            <a:extLst>
              <a:ext uri="{FF2B5EF4-FFF2-40B4-BE49-F238E27FC236}">
                <a16:creationId xmlns:a16="http://schemas.microsoft.com/office/drawing/2014/main" id="{94E4DDA4-55AD-4C5A-996A-E108B2328E6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2E70AF1-A0C6-47AA-83A5-A55B0A680CB9}"/>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8EFC49C4-E154-4900-A324-592A290BD52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56478" y="6005192"/>
            <a:ext cx="609904" cy="843028"/>
          </a:xfrm>
          <a:prstGeom prst="rect">
            <a:avLst/>
          </a:prstGeom>
        </p:spPr>
      </p:pic>
      <p:sp>
        <p:nvSpPr>
          <p:cNvPr id="24" name="TextBox 23">
            <a:extLst>
              <a:ext uri="{FF2B5EF4-FFF2-40B4-BE49-F238E27FC236}">
                <a16:creationId xmlns:a16="http://schemas.microsoft.com/office/drawing/2014/main" id="{619B82AE-47AA-4E65-8A7C-7570C07D482E}"/>
              </a:ext>
            </a:extLst>
          </p:cNvPr>
          <p:cNvSpPr txBox="1"/>
          <p:nvPr/>
        </p:nvSpPr>
        <p:spPr>
          <a:xfrm>
            <a:off x="1997370" y="6545356"/>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7D31D7DE-B3AE-43C3-9016-58F61905389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481401" y="6154098"/>
            <a:ext cx="1302831" cy="646640"/>
          </a:xfrm>
          <a:prstGeom prst="rect">
            <a:avLst/>
          </a:prstGeom>
        </p:spPr>
      </p:pic>
      <p:sp>
        <p:nvSpPr>
          <p:cNvPr id="5" name="TextBox 4">
            <a:extLst>
              <a:ext uri="{FF2B5EF4-FFF2-40B4-BE49-F238E27FC236}">
                <a16:creationId xmlns:a16="http://schemas.microsoft.com/office/drawing/2014/main" id="{FA0411CD-EF73-4446-BBA1-C4863495A9A9}"/>
              </a:ext>
            </a:extLst>
          </p:cNvPr>
          <p:cNvSpPr txBox="1"/>
          <p:nvPr/>
        </p:nvSpPr>
        <p:spPr>
          <a:xfrm>
            <a:off x="427823" y="1080146"/>
            <a:ext cx="8809161" cy="369332"/>
          </a:xfrm>
          <a:prstGeom prst="rect">
            <a:avLst/>
          </a:prstGeom>
          <a:noFill/>
        </p:spPr>
        <p:txBody>
          <a:bodyPr wrap="square" rtlCol="0">
            <a:spAutoFit/>
          </a:bodyPr>
          <a:lstStyle/>
          <a:p>
            <a:r>
              <a:rPr lang="en-US" dirty="0"/>
              <a:t>Length (ft.) of mulch needed per acre based on bed spacing (ft, center-to-center)</a:t>
            </a:r>
          </a:p>
        </p:txBody>
      </p:sp>
      <p:graphicFrame>
        <p:nvGraphicFramePr>
          <p:cNvPr id="7" name="Table 7">
            <a:extLst>
              <a:ext uri="{FF2B5EF4-FFF2-40B4-BE49-F238E27FC236}">
                <a16:creationId xmlns:a16="http://schemas.microsoft.com/office/drawing/2014/main" id="{B8481135-0E34-42AE-A4C9-92EFC36A44E0}"/>
              </a:ext>
            </a:extLst>
          </p:cNvPr>
          <p:cNvGraphicFramePr>
            <a:graphicFrameLocks noGrp="1"/>
          </p:cNvGraphicFramePr>
          <p:nvPr>
            <p:extLst>
              <p:ext uri="{D42A27DB-BD31-4B8C-83A1-F6EECF244321}">
                <p14:modId xmlns:p14="http://schemas.microsoft.com/office/powerpoint/2010/main" val="4131258759"/>
              </p:ext>
            </p:extLst>
          </p:nvPr>
        </p:nvGraphicFramePr>
        <p:xfrm>
          <a:off x="1012552" y="1675965"/>
          <a:ext cx="7139555" cy="2813528"/>
        </p:xfrm>
        <a:graphic>
          <a:graphicData uri="http://schemas.openxmlformats.org/drawingml/2006/table">
            <a:tbl>
              <a:tblPr firstRow="1" bandRow="1">
                <a:tableStyleId>{5C22544A-7EE6-4342-B048-85BDC9FD1C3A}</a:tableStyleId>
              </a:tblPr>
              <a:tblGrid>
                <a:gridCol w="1427911">
                  <a:extLst>
                    <a:ext uri="{9D8B030D-6E8A-4147-A177-3AD203B41FA5}">
                      <a16:colId xmlns:a16="http://schemas.microsoft.com/office/drawing/2014/main" val="2124072948"/>
                    </a:ext>
                  </a:extLst>
                </a:gridCol>
                <a:gridCol w="1427911">
                  <a:extLst>
                    <a:ext uri="{9D8B030D-6E8A-4147-A177-3AD203B41FA5}">
                      <a16:colId xmlns:a16="http://schemas.microsoft.com/office/drawing/2014/main" val="1923222124"/>
                    </a:ext>
                  </a:extLst>
                </a:gridCol>
                <a:gridCol w="1427911">
                  <a:extLst>
                    <a:ext uri="{9D8B030D-6E8A-4147-A177-3AD203B41FA5}">
                      <a16:colId xmlns:a16="http://schemas.microsoft.com/office/drawing/2014/main" val="3865573963"/>
                    </a:ext>
                  </a:extLst>
                </a:gridCol>
                <a:gridCol w="1427911">
                  <a:extLst>
                    <a:ext uri="{9D8B030D-6E8A-4147-A177-3AD203B41FA5}">
                      <a16:colId xmlns:a16="http://schemas.microsoft.com/office/drawing/2014/main" val="2552689348"/>
                    </a:ext>
                  </a:extLst>
                </a:gridCol>
                <a:gridCol w="1427911">
                  <a:extLst>
                    <a:ext uri="{9D8B030D-6E8A-4147-A177-3AD203B41FA5}">
                      <a16:colId xmlns:a16="http://schemas.microsoft.com/office/drawing/2014/main" val="140558099"/>
                    </a:ext>
                  </a:extLst>
                </a:gridCol>
              </a:tblGrid>
              <a:tr h="602286">
                <a:tc rowSpan="2">
                  <a:txBody>
                    <a:bodyPr/>
                    <a:lstStyle/>
                    <a:p>
                      <a:pPr algn="ctr"/>
                      <a:r>
                        <a:rPr lang="en-US" dirty="0"/>
                        <a:t>Bed spacing (center-to-center)</a:t>
                      </a:r>
                    </a:p>
                  </a:txBody>
                  <a:tcPr anchor="ctr"/>
                </a:tc>
                <a:tc gridSpan="4">
                  <a:txBody>
                    <a:bodyPr/>
                    <a:lstStyle/>
                    <a:p>
                      <a:pPr algn="ctr"/>
                      <a:r>
                        <a:rPr lang="en-US" sz="2000" dirty="0"/>
                        <a:t>Production Area</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303871221"/>
                  </a:ext>
                </a:extLst>
              </a:tr>
              <a:tr h="406202">
                <a:tc vMerge="1">
                  <a:txBody>
                    <a:bodyPr/>
                    <a:lstStyle/>
                    <a:p>
                      <a:endParaRPr lang="en-US" dirty="0"/>
                    </a:p>
                  </a:txBody>
                  <a:tcPr/>
                </a:tc>
                <a:tc>
                  <a:txBody>
                    <a:bodyPr/>
                    <a:lstStyle/>
                    <a:p>
                      <a:pPr algn="ctr"/>
                      <a:r>
                        <a:rPr lang="en-US" b="1" dirty="0">
                          <a:solidFill>
                            <a:schemeClr val="bg1"/>
                          </a:solidFill>
                        </a:rPr>
                        <a:t>1 acre</a:t>
                      </a:r>
                    </a:p>
                  </a:txBody>
                  <a:tcPr anchor="ctr">
                    <a:solidFill>
                      <a:schemeClr val="accent1"/>
                    </a:solidFill>
                  </a:tcPr>
                </a:tc>
                <a:tc>
                  <a:txBody>
                    <a:bodyPr/>
                    <a:lstStyle/>
                    <a:p>
                      <a:pPr algn="ctr"/>
                      <a:r>
                        <a:rPr lang="en-US" b="1" dirty="0">
                          <a:solidFill>
                            <a:schemeClr val="bg1"/>
                          </a:solidFill>
                        </a:rPr>
                        <a:t>3 acres</a:t>
                      </a:r>
                    </a:p>
                  </a:txBody>
                  <a:tcPr anchor="ctr">
                    <a:solidFill>
                      <a:schemeClr val="accent1"/>
                    </a:solidFill>
                  </a:tcPr>
                </a:tc>
                <a:tc>
                  <a:txBody>
                    <a:bodyPr/>
                    <a:lstStyle/>
                    <a:p>
                      <a:pPr algn="ctr"/>
                      <a:r>
                        <a:rPr lang="en-US" b="1" dirty="0">
                          <a:solidFill>
                            <a:schemeClr val="bg1"/>
                          </a:solidFill>
                        </a:rPr>
                        <a:t>5 acres</a:t>
                      </a:r>
                    </a:p>
                  </a:txBody>
                  <a:tcPr anchor="ctr">
                    <a:solidFill>
                      <a:schemeClr val="accent1"/>
                    </a:solidFill>
                  </a:tcPr>
                </a:tc>
                <a:tc>
                  <a:txBody>
                    <a:bodyPr/>
                    <a:lstStyle/>
                    <a:p>
                      <a:pPr algn="ctr"/>
                      <a:r>
                        <a:rPr lang="en-US" b="1" dirty="0">
                          <a:solidFill>
                            <a:schemeClr val="bg1"/>
                          </a:solidFill>
                        </a:rPr>
                        <a:t>10 acres</a:t>
                      </a:r>
                    </a:p>
                  </a:txBody>
                  <a:tcPr anchor="ctr">
                    <a:solidFill>
                      <a:schemeClr val="accent1"/>
                    </a:solidFill>
                  </a:tcPr>
                </a:tc>
                <a:extLst>
                  <a:ext uri="{0D108BD9-81ED-4DB2-BD59-A6C34878D82A}">
                    <a16:rowId xmlns:a16="http://schemas.microsoft.com/office/drawing/2014/main" val="1016254314"/>
                  </a:ext>
                </a:extLst>
              </a:tr>
              <a:tr h="406202">
                <a:tc>
                  <a:txBody>
                    <a:bodyPr/>
                    <a:lstStyle/>
                    <a:p>
                      <a:pPr algn="ctr"/>
                      <a:r>
                        <a:rPr lang="en-US" dirty="0"/>
                        <a:t>5 ft</a:t>
                      </a:r>
                    </a:p>
                  </a:txBody>
                  <a:tcPr/>
                </a:tc>
                <a:tc>
                  <a:txBody>
                    <a:bodyPr/>
                    <a:lstStyle/>
                    <a:p>
                      <a:pPr algn="ctr"/>
                      <a:r>
                        <a:rPr lang="en-US" dirty="0"/>
                        <a:t>8,712</a:t>
                      </a:r>
                    </a:p>
                  </a:txBody>
                  <a:tcPr/>
                </a:tc>
                <a:tc>
                  <a:txBody>
                    <a:bodyPr/>
                    <a:lstStyle/>
                    <a:p>
                      <a:pPr algn="ctr"/>
                      <a:r>
                        <a:rPr lang="en-US" dirty="0"/>
                        <a:t>26,136</a:t>
                      </a:r>
                    </a:p>
                  </a:txBody>
                  <a:tcPr/>
                </a:tc>
                <a:tc>
                  <a:txBody>
                    <a:bodyPr/>
                    <a:lstStyle/>
                    <a:p>
                      <a:pPr algn="ctr"/>
                      <a:r>
                        <a:rPr lang="en-US" dirty="0"/>
                        <a:t>43,560</a:t>
                      </a:r>
                    </a:p>
                  </a:txBody>
                  <a:tcPr/>
                </a:tc>
                <a:tc>
                  <a:txBody>
                    <a:bodyPr/>
                    <a:lstStyle/>
                    <a:p>
                      <a:pPr algn="ctr"/>
                      <a:r>
                        <a:rPr lang="en-US" dirty="0"/>
                        <a:t>87,120</a:t>
                      </a:r>
                    </a:p>
                  </a:txBody>
                  <a:tcPr/>
                </a:tc>
                <a:extLst>
                  <a:ext uri="{0D108BD9-81ED-4DB2-BD59-A6C34878D82A}">
                    <a16:rowId xmlns:a16="http://schemas.microsoft.com/office/drawing/2014/main" val="2863908845"/>
                  </a:ext>
                </a:extLst>
              </a:tr>
              <a:tr h="406202">
                <a:tc>
                  <a:txBody>
                    <a:bodyPr/>
                    <a:lstStyle/>
                    <a:p>
                      <a:pPr algn="ctr"/>
                      <a:r>
                        <a:rPr lang="en-US" dirty="0"/>
                        <a:t>6 ft</a:t>
                      </a:r>
                    </a:p>
                  </a:txBody>
                  <a:tcPr/>
                </a:tc>
                <a:tc>
                  <a:txBody>
                    <a:bodyPr/>
                    <a:lstStyle/>
                    <a:p>
                      <a:pPr algn="ctr"/>
                      <a:r>
                        <a:rPr lang="en-US" dirty="0"/>
                        <a:t>7,260</a:t>
                      </a:r>
                    </a:p>
                  </a:txBody>
                  <a:tcPr/>
                </a:tc>
                <a:tc>
                  <a:txBody>
                    <a:bodyPr/>
                    <a:lstStyle/>
                    <a:p>
                      <a:pPr algn="ctr"/>
                      <a:r>
                        <a:rPr lang="en-US" dirty="0"/>
                        <a:t>21,780</a:t>
                      </a:r>
                    </a:p>
                  </a:txBody>
                  <a:tcPr/>
                </a:tc>
                <a:tc>
                  <a:txBody>
                    <a:bodyPr/>
                    <a:lstStyle/>
                    <a:p>
                      <a:pPr algn="ctr"/>
                      <a:r>
                        <a:rPr lang="en-US" dirty="0"/>
                        <a:t>36,300</a:t>
                      </a:r>
                    </a:p>
                  </a:txBody>
                  <a:tcPr/>
                </a:tc>
                <a:tc>
                  <a:txBody>
                    <a:bodyPr/>
                    <a:lstStyle/>
                    <a:p>
                      <a:pPr algn="ctr"/>
                      <a:r>
                        <a:rPr lang="en-US" dirty="0"/>
                        <a:t>72,600</a:t>
                      </a:r>
                    </a:p>
                  </a:txBody>
                  <a:tcPr/>
                </a:tc>
                <a:extLst>
                  <a:ext uri="{0D108BD9-81ED-4DB2-BD59-A6C34878D82A}">
                    <a16:rowId xmlns:a16="http://schemas.microsoft.com/office/drawing/2014/main" val="2019081224"/>
                  </a:ext>
                </a:extLst>
              </a:tr>
              <a:tr h="406202">
                <a:tc>
                  <a:txBody>
                    <a:bodyPr/>
                    <a:lstStyle/>
                    <a:p>
                      <a:pPr algn="ctr"/>
                      <a:r>
                        <a:rPr lang="en-US" dirty="0"/>
                        <a:t>7 ft</a:t>
                      </a:r>
                    </a:p>
                  </a:txBody>
                  <a:tcPr/>
                </a:tc>
                <a:tc>
                  <a:txBody>
                    <a:bodyPr/>
                    <a:lstStyle/>
                    <a:p>
                      <a:pPr algn="ctr"/>
                      <a:r>
                        <a:rPr lang="en-US" dirty="0"/>
                        <a:t>6,223</a:t>
                      </a:r>
                    </a:p>
                  </a:txBody>
                  <a:tcPr/>
                </a:tc>
                <a:tc>
                  <a:txBody>
                    <a:bodyPr/>
                    <a:lstStyle/>
                    <a:p>
                      <a:pPr algn="ctr"/>
                      <a:r>
                        <a:rPr lang="en-US" dirty="0"/>
                        <a:t>18,669</a:t>
                      </a:r>
                    </a:p>
                  </a:txBody>
                  <a:tcPr/>
                </a:tc>
                <a:tc>
                  <a:txBody>
                    <a:bodyPr/>
                    <a:lstStyle/>
                    <a:p>
                      <a:pPr algn="ctr"/>
                      <a:r>
                        <a:rPr lang="en-US" dirty="0"/>
                        <a:t>31,115</a:t>
                      </a:r>
                    </a:p>
                  </a:txBody>
                  <a:tcPr/>
                </a:tc>
                <a:tc>
                  <a:txBody>
                    <a:bodyPr/>
                    <a:lstStyle/>
                    <a:p>
                      <a:pPr algn="ctr"/>
                      <a:r>
                        <a:rPr lang="en-US" dirty="0"/>
                        <a:t>62,230</a:t>
                      </a:r>
                    </a:p>
                  </a:txBody>
                  <a:tcPr/>
                </a:tc>
                <a:extLst>
                  <a:ext uri="{0D108BD9-81ED-4DB2-BD59-A6C34878D82A}">
                    <a16:rowId xmlns:a16="http://schemas.microsoft.com/office/drawing/2014/main" val="273245497"/>
                  </a:ext>
                </a:extLst>
              </a:tr>
              <a:tr h="406202">
                <a:tc>
                  <a:txBody>
                    <a:bodyPr/>
                    <a:lstStyle/>
                    <a:p>
                      <a:pPr algn="ctr"/>
                      <a:r>
                        <a:rPr lang="en-US" dirty="0"/>
                        <a:t>8 ft</a:t>
                      </a:r>
                    </a:p>
                  </a:txBody>
                  <a:tcPr/>
                </a:tc>
                <a:tc>
                  <a:txBody>
                    <a:bodyPr/>
                    <a:lstStyle/>
                    <a:p>
                      <a:pPr algn="ctr"/>
                      <a:r>
                        <a:rPr lang="en-US" dirty="0"/>
                        <a:t>5,445</a:t>
                      </a:r>
                    </a:p>
                  </a:txBody>
                  <a:tcPr/>
                </a:tc>
                <a:tc>
                  <a:txBody>
                    <a:bodyPr/>
                    <a:lstStyle/>
                    <a:p>
                      <a:pPr algn="ctr"/>
                      <a:r>
                        <a:rPr lang="en-US" dirty="0"/>
                        <a:t>16,335</a:t>
                      </a:r>
                    </a:p>
                  </a:txBody>
                  <a:tcPr/>
                </a:tc>
                <a:tc>
                  <a:txBody>
                    <a:bodyPr/>
                    <a:lstStyle/>
                    <a:p>
                      <a:pPr algn="ctr"/>
                      <a:r>
                        <a:rPr lang="en-US" dirty="0"/>
                        <a:t>27,225</a:t>
                      </a:r>
                    </a:p>
                  </a:txBody>
                  <a:tcPr/>
                </a:tc>
                <a:tc>
                  <a:txBody>
                    <a:bodyPr/>
                    <a:lstStyle/>
                    <a:p>
                      <a:pPr algn="ctr"/>
                      <a:r>
                        <a:rPr lang="en-US" dirty="0"/>
                        <a:t>54,450</a:t>
                      </a:r>
                    </a:p>
                  </a:txBody>
                  <a:tcPr/>
                </a:tc>
                <a:extLst>
                  <a:ext uri="{0D108BD9-81ED-4DB2-BD59-A6C34878D82A}">
                    <a16:rowId xmlns:a16="http://schemas.microsoft.com/office/drawing/2014/main" val="530077098"/>
                  </a:ext>
                </a:extLst>
              </a:tr>
            </a:tbl>
          </a:graphicData>
        </a:graphic>
      </p:graphicFrame>
      <p:sp>
        <p:nvSpPr>
          <p:cNvPr id="8" name="TextBox 7">
            <a:extLst>
              <a:ext uri="{FF2B5EF4-FFF2-40B4-BE49-F238E27FC236}">
                <a16:creationId xmlns:a16="http://schemas.microsoft.com/office/drawing/2014/main" id="{2CC5B394-C6D9-4079-8F84-B8199A9369D7}"/>
              </a:ext>
            </a:extLst>
          </p:cNvPr>
          <p:cNvSpPr txBox="1"/>
          <p:nvPr/>
        </p:nvSpPr>
        <p:spPr>
          <a:xfrm>
            <a:off x="6697016" y="5539856"/>
            <a:ext cx="2981799" cy="338554"/>
          </a:xfrm>
          <a:prstGeom prst="rect">
            <a:avLst/>
          </a:prstGeom>
          <a:noFill/>
        </p:spPr>
        <p:txBody>
          <a:bodyPr wrap="square" rtlCol="0">
            <a:spAutoFit/>
          </a:bodyPr>
          <a:lstStyle/>
          <a:p>
            <a:r>
              <a:rPr lang="en-US" sz="1600" dirty="0">
                <a:solidFill>
                  <a:schemeClr val="accent1">
                    <a:lumMod val="50000"/>
                  </a:schemeClr>
                </a:solidFill>
              </a:rPr>
              <a:t>Ghimire and Miles, 2016</a:t>
            </a:r>
          </a:p>
        </p:txBody>
      </p:sp>
    </p:spTree>
    <p:extLst>
      <p:ext uri="{BB962C8B-B14F-4D97-AF65-F5344CB8AC3E}">
        <p14:creationId xmlns:p14="http://schemas.microsoft.com/office/powerpoint/2010/main" val="271665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Resources</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02019" y="780260"/>
            <a:ext cx="8539961" cy="5170646"/>
          </a:xfrm>
          <a:prstGeom prst="rect">
            <a:avLst/>
          </a:prstGeom>
        </p:spPr>
        <p:txBody>
          <a:bodyPr wrap="square">
            <a:spAutoFit/>
          </a:bodyPr>
          <a:lstStyle/>
          <a:p>
            <a:pPr marL="342900" marR="0" lvl="0" indent="-342900">
              <a:spcBef>
                <a:spcPts val="0"/>
              </a:spcBef>
              <a:spcAft>
                <a:spcPts val="0"/>
              </a:spcAft>
              <a:buClr>
                <a:srgbClr val="FF0000"/>
              </a:buClr>
              <a:buFont typeface="Symbol" charset="2"/>
              <a:buChar char=""/>
              <a:tabLst>
                <a:tab pos="228600" algn="l"/>
              </a:tabLst>
            </a:pPr>
            <a:r>
              <a:rPr lang="en-US" sz="1600" i="0" dirty="0">
                <a:effectLst/>
              </a:rPr>
              <a:t>Cowan, J., A</a:t>
            </a:r>
            <a:r>
              <a:rPr lang="en-US" sz="1600" b="0" i="0" dirty="0">
                <a:effectLst/>
              </a:rPr>
              <a:t>. Saxton, H. Liu, K.K. </a:t>
            </a:r>
            <a:r>
              <a:rPr lang="en-US" sz="1600" b="0" i="0" dirty="0" err="1">
                <a:effectLst/>
              </a:rPr>
              <a:t>Leonas</a:t>
            </a:r>
            <a:r>
              <a:rPr lang="en-US" sz="1600" b="0" i="0" dirty="0">
                <a:effectLst/>
              </a:rPr>
              <a:t>, D.A. Inglis, and C.A. Miles. 2016. Visual assessments of biodegradable mulch deterioration are not indicative of changes in mechanical properties. </a:t>
            </a:r>
            <a:r>
              <a:rPr lang="en-US" sz="1600" b="0" i="0" dirty="0" err="1">
                <a:effectLst/>
              </a:rPr>
              <a:t>HortScience</a:t>
            </a:r>
            <a:r>
              <a:rPr lang="en-US" sz="1600" b="0" i="0" dirty="0">
                <a:effectLst/>
              </a:rPr>
              <a:t> 51(3):245-254.</a:t>
            </a:r>
            <a:endParaRPr lang="en-US" sz="1600" dirty="0">
              <a:ea typeface="Arial" charset="0"/>
              <a:cs typeface="Arial" charset="0"/>
            </a:endParaRPr>
          </a:p>
          <a:p>
            <a:pPr marL="342900" marR="0" lvl="0" indent="-342900">
              <a:spcBef>
                <a:spcPts val="0"/>
              </a:spcBef>
              <a:spcAft>
                <a:spcPts val="0"/>
              </a:spcAft>
              <a:buClr>
                <a:srgbClr val="FF0000"/>
              </a:buClr>
              <a:buFont typeface="Symbol" charset="2"/>
              <a:buChar char=""/>
              <a:tabLst>
                <a:tab pos="228600" algn="l"/>
              </a:tabLst>
            </a:pPr>
            <a:endParaRPr lang="en-US" sz="1600" dirty="0">
              <a:ea typeface="Arial" charset="0"/>
              <a:cs typeface="Arial" charset="0"/>
            </a:endParaRPr>
          </a:p>
          <a:p>
            <a:pPr marL="342900" marR="0" lvl="0" indent="-342900">
              <a:spcBef>
                <a:spcPts val="0"/>
              </a:spcBef>
              <a:spcAft>
                <a:spcPts val="0"/>
              </a:spcAft>
              <a:buClr>
                <a:srgbClr val="FF0000"/>
              </a:buClr>
              <a:buFont typeface="Symbol" charset="2"/>
              <a:buChar char=""/>
              <a:tabLst>
                <a:tab pos="228600" algn="l"/>
              </a:tabLst>
            </a:pPr>
            <a:r>
              <a:rPr lang="en-US" sz="1600" dirty="0">
                <a:ea typeface="Arial" charset="0"/>
                <a:cs typeface="Arial" charset="0"/>
              </a:rPr>
              <a:t>Dimensions And Costs Of Biodegradable Plastic And Polyethylene Mulches </a:t>
            </a:r>
            <a:r>
              <a:rPr lang="en-US" sz="1600" u="sng" dirty="0">
                <a:solidFill>
                  <a:srgbClr val="0563C1"/>
                </a:solidFill>
                <a:ea typeface="Arial" charset="0"/>
                <a:cs typeface="Arial" charset="0"/>
                <a:hlinkClick r:id="rId2" invalidUrl="http://vegetables.wsu.edu/Dimensions &amp; costs plastic and biodegradable mulch.pdf"/>
              </a:rPr>
              <a:t>http://vegetables.wsu.edu/Dimensions%20%26%20costs%20plastic%20and%20biodegradable%20mulch.pdf</a:t>
            </a:r>
            <a:br>
              <a:rPr lang="en-US" sz="1600" u="sng" dirty="0">
                <a:solidFill>
                  <a:srgbClr val="0563C1"/>
                </a:solidFill>
                <a:ea typeface="Arial" charset="0"/>
                <a:cs typeface="Arial" charset="0"/>
              </a:rPr>
            </a:br>
            <a:endParaRPr lang="en-US" sz="1600" dirty="0">
              <a:ea typeface="Arial" charset="0"/>
              <a:cs typeface="Arial" charset="0"/>
            </a:endParaRPr>
          </a:p>
          <a:p>
            <a:pPr marL="342900" marR="0" lvl="0" indent="-342900">
              <a:spcBef>
                <a:spcPts val="0"/>
              </a:spcBef>
              <a:spcAft>
                <a:spcPts val="0"/>
              </a:spcAft>
              <a:buClr>
                <a:srgbClr val="FF0000"/>
              </a:buClr>
              <a:buFont typeface="Symbol" charset="2"/>
              <a:buChar char=""/>
              <a:tabLst>
                <a:tab pos="228600" algn="l"/>
              </a:tabLst>
            </a:pPr>
            <a:r>
              <a:rPr lang="en-US" sz="1600" dirty="0">
                <a:ea typeface="Arial" charset="0"/>
                <a:cs typeface="Arial" charset="0"/>
              </a:rPr>
              <a:t>Dimensions and Costs of Biodegradable Plastic and Polyethylene Mulches </a:t>
            </a:r>
            <a:r>
              <a:rPr lang="en-US" sz="1600" u="sng" dirty="0">
                <a:solidFill>
                  <a:srgbClr val="0563C1"/>
                </a:solidFill>
                <a:ea typeface="Arial" charset="0"/>
                <a:cs typeface="Arial" charset="0"/>
                <a:hlinkClick r:id="rId3"/>
              </a:rPr>
              <a:t>https://s3.wp.wsu.edu/uploads/sites/2181/2017/06/FactSheet.CostandDimensions-2.pdf</a:t>
            </a:r>
            <a:endParaRPr lang="en-US" sz="1600" u="sng" dirty="0">
              <a:solidFill>
                <a:srgbClr val="0563C1"/>
              </a:solidFill>
              <a:ea typeface="Arial" charset="0"/>
              <a:cs typeface="Arial" charset="0"/>
            </a:endParaRPr>
          </a:p>
          <a:p>
            <a:pPr marR="0" lvl="0">
              <a:spcBef>
                <a:spcPts val="0"/>
              </a:spcBef>
              <a:spcAft>
                <a:spcPts val="0"/>
              </a:spcAft>
              <a:buClr>
                <a:srgbClr val="FF0000"/>
              </a:buClr>
              <a:tabLst>
                <a:tab pos="228600" algn="l"/>
              </a:tabLst>
            </a:pPr>
            <a:endParaRPr lang="en-US" sz="1600" dirty="0">
              <a:ea typeface="Arial" charset="0"/>
              <a:cs typeface="Arial" charset="0"/>
            </a:endParaRPr>
          </a:p>
          <a:p>
            <a:pPr marL="342900" marR="0" lvl="0" indent="-342900">
              <a:spcBef>
                <a:spcPts val="0"/>
              </a:spcBef>
              <a:spcAft>
                <a:spcPts val="0"/>
              </a:spcAft>
              <a:buClr>
                <a:srgbClr val="FF0000"/>
              </a:buClr>
              <a:buFont typeface="Symbol" charset="2"/>
              <a:buChar char=""/>
              <a:tabLst>
                <a:tab pos="228600" algn="l"/>
              </a:tabLst>
            </a:pPr>
            <a:r>
              <a:rPr lang="en-US" sz="1600" dirty="0">
                <a:ea typeface="Arial" charset="0"/>
                <a:cs typeface="Arial" charset="0"/>
              </a:rPr>
              <a:t>Mechanically Laying Biodegradable Paper And Plastic Mulch </a:t>
            </a:r>
            <a:r>
              <a:rPr lang="en-US" sz="1600" u="sng" dirty="0">
                <a:solidFill>
                  <a:srgbClr val="0563C1"/>
                </a:solidFill>
                <a:ea typeface="Arial" charset="0"/>
                <a:cs typeface="Arial" charset="0"/>
                <a:hlinkClick r:id="rId4" invalidUrl="http://vegetables.wsu.edu/Laying BDM.pdf"/>
              </a:rPr>
              <a:t>http://vegetables.wsu.edu/Laying%20BDM.pdf</a:t>
            </a:r>
            <a:br>
              <a:rPr lang="en-US" sz="1600" u="sng" dirty="0">
                <a:solidFill>
                  <a:srgbClr val="0563C1"/>
                </a:solidFill>
                <a:ea typeface="Arial" charset="0"/>
                <a:cs typeface="Arial" charset="0"/>
              </a:rPr>
            </a:br>
            <a:endParaRPr lang="en-US" sz="1600" dirty="0">
              <a:ea typeface="Arial" charset="0"/>
              <a:cs typeface="Arial" charset="0"/>
            </a:endParaRPr>
          </a:p>
          <a:p>
            <a:pPr marL="342900" marR="0" lvl="0" indent="-342900">
              <a:spcBef>
                <a:spcPts val="0"/>
              </a:spcBef>
              <a:spcAft>
                <a:spcPts val="0"/>
              </a:spcAft>
              <a:buClr>
                <a:srgbClr val="FF0000"/>
              </a:buClr>
              <a:buFont typeface="Symbol" charset="2"/>
              <a:buChar char=""/>
              <a:tabLst>
                <a:tab pos="228600" algn="l"/>
              </a:tabLst>
            </a:pPr>
            <a:r>
              <a:rPr lang="en-US" sz="1600" dirty="0">
                <a:ea typeface="Arial" charset="0"/>
                <a:cs typeface="Arial" charset="0"/>
              </a:rPr>
              <a:t>Mechanically Laying Mulches In Tissue Culture Raspberry </a:t>
            </a:r>
            <a:r>
              <a:rPr lang="en-US" sz="1600" u="sng" dirty="0">
                <a:solidFill>
                  <a:srgbClr val="0563C1"/>
                </a:solidFill>
                <a:ea typeface="Arial" charset="0"/>
                <a:cs typeface="Arial" charset="0"/>
                <a:hlinkClick r:id="rId5"/>
              </a:rPr>
              <a:t>https://s3.wp.wsu.edu/uploads/sites/2181/2017/06/WSU-Fact-Sheet-Mechanically-Laying-Mulches-in-Tissue-Culture-Raspberry.pdf</a:t>
            </a:r>
            <a:br>
              <a:rPr lang="en-US" sz="1600" u="sng" dirty="0">
                <a:solidFill>
                  <a:srgbClr val="0563C1"/>
                </a:solidFill>
                <a:ea typeface="Arial" charset="0"/>
                <a:cs typeface="Arial" charset="0"/>
              </a:rPr>
            </a:br>
            <a:endParaRPr lang="en-US" sz="1600" dirty="0">
              <a:ea typeface="Arial" charset="0"/>
              <a:cs typeface="Arial" charset="0"/>
            </a:endParaRPr>
          </a:p>
          <a:p>
            <a:pPr marL="342900" marR="0" lvl="0" indent="-342900">
              <a:spcBef>
                <a:spcPts val="0"/>
              </a:spcBef>
              <a:spcAft>
                <a:spcPts val="0"/>
              </a:spcAft>
              <a:buClr>
                <a:srgbClr val="FF0000"/>
              </a:buClr>
              <a:buFont typeface="Symbol" charset="2"/>
              <a:buChar char=""/>
              <a:tabLst>
                <a:tab pos="228600" algn="l"/>
              </a:tabLst>
            </a:pPr>
            <a:r>
              <a:rPr lang="en-US" sz="1600" b="1" dirty="0">
                <a:ea typeface="Arial" charset="0"/>
                <a:cs typeface="Arial" charset="0"/>
              </a:rPr>
              <a:t>Video -</a:t>
            </a:r>
            <a:r>
              <a:rPr lang="en-US" sz="1600" dirty="0">
                <a:ea typeface="Arial" charset="0"/>
                <a:cs typeface="Arial" charset="0"/>
              </a:rPr>
              <a:t> A Guide To Laying And Tilling In Of Biodegradable Mulch </a:t>
            </a:r>
            <a:r>
              <a:rPr lang="en-US" sz="1600" u="sng" dirty="0">
                <a:solidFill>
                  <a:srgbClr val="0563C1"/>
                </a:solidFill>
                <a:ea typeface="Arial" charset="0"/>
                <a:cs typeface="Arial" charset="0"/>
                <a:hlinkClick r:id="rId6"/>
              </a:rPr>
              <a:t>https://www.youtube.com/watch?v=aMjD4vbr9eA&amp;feature=youtu.be</a:t>
            </a:r>
            <a:br>
              <a:rPr lang="en-US" sz="1700" u="sng" dirty="0">
                <a:solidFill>
                  <a:srgbClr val="0563C1"/>
                </a:solidFill>
                <a:latin typeface="Arial" charset="0"/>
                <a:ea typeface="Arial" charset="0"/>
                <a:cs typeface="Arial" charset="0"/>
              </a:rPr>
            </a:br>
            <a:endParaRPr lang="en-US" sz="1000" dirty="0">
              <a:latin typeface="Arial" charset="0"/>
              <a:ea typeface="Arial" charset="0"/>
              <a:cs typeface="Arial" charset="0"/>
            </a:endParaRPr>
          </a:p>
        </p:txBody>
      </p:sp>
      <p:pic>
        <p:nvPicPr>
          <p:cNvPr id="10" name="Picture 2" descr="Image result for western sare logo">
            <a:extLst>
              <a:ext uri="{FF2B5EF4-FFF2-40B4-BE49-F238E27FC236}">
                <a16:creationId xmlns:a16="http://schemas.microsoft.com/office/drawing/2014/main" id="{95408D1B-BC33-4E8B-B4EA-2E5D6F856DC5}"/>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48859"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washington state university logo">
            <a:extLst>
              <a:ext uri="{FF2B5EF4-FFF2-40B4-BE49-F238E27FC236}">
                <a16:creationId xmlns:a16="http://schemas.microsoft.com/office/drawing/2014/main" id="{D177B28F-CF2F-4E26-8424-669880B79F4C}"/>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7798734-03D3-49BE-9EBA-20C1557CD861}"/>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9"/>
              </a:rPr>
              <a:t>https://smallfruits.wsu.edu</a:t>
            </a:r>
            <a:endParaRPr lang="en-US" sz="1400" b="1" i="1" u="sng"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AB88429E-86A0-456F-9813-9737CA7CB7E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456478" y="6005192"/>
            <a:ext cx="609904" cy="843028"/>
          </a:xfrm>
          <a:prstGeom prst="rect">
            <a:avLst/>
          </a:prstGeom>
        </p:spPr>
      </p:pic>
      <p:sp>
        <p:nvSpPr>
          <p:cNvPr id="18" name="TextBox 17">
            <a:extLst>
              <a:ext uri="{FF2B5EF4-FFF2-40B4-BE49-F238E27FC236}">
                <a16:creationId xmlns:a16="http://schemas.microsoft.com/office/drawing/2014/main" id="{2527F309-46DC-4149-A43B-BB2A57A26F14}"/>
              </a:ext>
            </a:extLst>
          </p:cNvPr>
          <p:cNvSpPr txBox="1"/>
          <p:nvPr/>
        </p:nvSpPr>
        <p:spPr>
          <a:xfrm>
            <a:off x="1997370" y="6545356"/>
            <a:ext cx="2486162" cy="307777"/>
          </a:xfrm>
          <a:prstGeom prst="rect">
            <a:avLst/>
          </a:prstGeom>
          <a:noFill/>
        </p:spPr>
        <p:txBody>
          <a:bodyPr wrap="square" rtlCol="0">
            <a:spAutoFit/>
          </a:bodyPr>
          <a:lstStyle/>
          <a:p>
            <a:r>
              <a:rPr lang="en-US" sz="1400" b="1" u="sng" dirty="0">
                <a:hlinkClick r:id="rId9"/>
              </a:rPr>
              <a:t>biodegradablemulch.org</a:t>
            </a:r>
            <a:endParaRPr lang="en-US" sz="1400" b="1" i="1" u="sng"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639D6F72-F31C-4367-BEFA-FCE4D4320DFE}"/>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481401" y="6154098"/>
            <a:ext cx="1302831" cy="646640"/>
          </a:xfrm>
          <a:prstGeom prst="rect">
            <a:avLst/>
          </a:prstGeom>
        </p:spPr>
      </p:pic>
    </p:spTree>
    <p:extLst>
      <p:ext uri="{BB962C8B-B14F-4D97-AF65-F5344CB8AC3E}">
        <p14:creationId xmlns:p14="http://schemas.microsoft.com/office/powerpoint/2010/main" val="28902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PE vs. BDM</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descr="Image result for western sare logo">
            <a:extLst>
              <a:ext uri="{FF2B5EF4-FFF2-40B4-BE49-F238E27FC236}">
                <a16:creationId xmlns:a16="http://schemas.microsoft.com/office/drawing/2014/main" id="{CE75D90C-18BA-4572-BBA8-F2ABCFA64D8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8859"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washington state university logo">
            <a:extLst>
              <a:ext uri="{FF2B5EF4-FFF2-40B4-BE49-F238E27FC236}">
                <a16:creationId xmlns:a16="http://schemas.microsoft.com/office/drawing/2014/main" id="{EFFCC242-682B-4394-A84D-1B0B80CC27C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DCD245F-6478-4C10-BAD7-E3216B818A87}"/>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5"/>
              </a:rPr>
              <a:t>https://smallfruits.wsu.edu</a:t>
            </a:r>
            <a:endParaRPr lang="en-US" sz="1400" b="1" i="1" u="sng"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77BC4F1D-66C3-49EF-9D7E-A50A0D30BBB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56478" y="6005192"/>
            <a:ext cx="609904" cy="843028"/>
          </a:xfrm>
          <a:prstGeom prst="rect">
            <a:avLst/>
          </a:prstGeom>
        </p:spPr>
      </p:pic>
      <p:sp>
        <p:nvSpPr>
          <p:cNvPr id="21" name="TextBox 20">
            <a:extLst>
              <a:ext uri="{FF2B5EF4-FFF2-40B4-BE49-F238E27FC236}">
                <a16:creationId xmlns:a16="http://schemas.microsoft.com/office/drawing/2014/main" id="{EA03C3BF-FE84-4D92-8460-C91A8C50DA54}"/>
              </a:ext>
            </a:extLst>
          </p:cNvPr>
          <p:cNvSpPr txBox="1"/>
          <p:nvPr/>
        </p:nvSpPr>
        <p:spPr>
          <a:xfrm>
            <a:off x="1997370" y="6545356"/>
            <a:ext cx="2486162" cy="307777"/>
          </a:xfrm>
          <a:prstGeom prst="rect">
            <a:avLst/>
          </a:prstGeom>
          <a:noFill/>
        </p:spPr>
        <p:txBody>
          <a:bodyPr wrap="square" rtlCol="0">
            <a:spAutoFit/>
          </a:bodyPr>
          <a:lstStyle/>
          <a:p>
            <a:r>
              <a:rPr lang="en-US" sz="1400" b="1" u="sng" dirty="0">
                <a:hlinkClick r:id="rId5"/>
              </a:rPr>
              <a:t>biodegradablemulch.org</a:t>
            </a:r>
            <a:endParaRPr lang="en-US" sz="1400" b="1" i="1" u="sng"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9D180C40-F69A-4091-B247-2C1DAF420C1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481401" y="6154098"/>
            <a:ext cx="1302831" cy="646640"/>
          </a:xfrm>
          <a:prstGeom prst="rect">
            <a:avLst/>
          </a:prstGeom>
        </p:spPr>
      </p:pic>
      <p:sp>
        <p:nvSpPr>
          <p:cNvPr id="4" name="Rectangle 3">
            <a:extLst>
              <a:ext uri="{FF2B5EF4-FFF2-40B4-BE49-F238E27FC236}">
                <a16:creationId xmlns:a16="http://schemas.microsoft.com/office/drawing/2014/main" id="{54CC344B-9EBE-4E7E-9C7C-365086769E6D}"/>
              </a:ext>
            </a:extLst>
          </p:cNvPr>
          <p:cNvSpPr/>
          <p:nvPr/>
        </p:nvSpPr>
        <p:spPr>
          <a:xfrm>
            <a:off x="32536" y="957877"/>
            <a:ext cx="3711328" cy="4893647"/>
          </a:xfrm>
          <a:prstGeom prst="rect">
            <a:avLst/>
          </a:prstGeom>
        </p:spPr>
        <p:txBody>
          <a:bodyPr wrap="square">
            <a:spAutoFit/>
          </a:bodyPr>
          <a:lstStyle/>
          <a:p>
            <a:pPr marL="342900" indent="-342900">
              <a:buClr>
                <a:srgbClr val="FF0000"/>
              </a:buClr>
              <a:buSzPct val="100000"/>
              <a:buFont typeface="Wingdings" panose="05000000000000000000" pitchFamily="2" charset="2"/>
              <a:buChar char="v"/>
            </a:pPr>
            <a:r>
              <a:rPr lang="en-US" altLang="zh-CN" sz="2400" dirty="0">
                <a:latin typeface="Arial" charset="0"/>
                <a:ea typeface="Arial" charset="0"/>
                <a:cs typeface="Arial" charset="0"/>
              </a:rPr>
              <a:t>BDM usually thinner </a:t>
            </a:r>
            <a:br>
              <a:rPr lang="en-US" altLang="zh-CN" sz="2400" dirty="0">
                <a:latin typeface="Arial" charset="0"/>
                <a:ea typeface="Arial" charset="0"/>
                <a:cs typeface="Arial" charset="0"/>
              </a:rPr>
            </a:br>
            <a:r>
              <a:rPr lang="en-US" altLang="zh-CN" sz="2400" dirty="0">
                <a:latin typeface="Arial" charset="0"/>
                <a:ea typeface="Arial" charset="0"/>
                <a:cs typeface="Arial" charset="0"/>
              </a:rPr>
              <a:t>to reduce cost, and to achieve the targeted biodegradation</a:t>
            </a:r>
          </a:p>
          <a:p>
            <a:pPr marL="342900" indent="-342900">
              <a:buClr>
                <a:srgbClr val="FF0000"/>
              </a:buClr>
              <a:buSzPct val="100000"/>
              <a:buFont typeface="Wingdings" panose="05000000000000000000" pitchFamily="2" charset="2"/>
              <a:buChar char="v"/>
            </a:pPr>
            <a:endParaRPr lang="en-US" altLang="zh-CN" sz="2400" dirty="0">
              <a:latin typeface="Arial" charset="0"/>
              <a:ea typeface="Arial" charset="0"/>
              <a:cs typeface="Arial" charset="0"/>
            </a:endParaRPr>
          </a:p>
          <a:p>
            <a:pPr marL="342900" indent="-342900">
              <a:buClr>
                <a:srgbClr val="FF0000"/>
              </a:buClr>
              <a:buSzPct val="100000"/>
              <a:buFont typeface="Wingdings" panose="05000000000000000000" pitchFamily="2" charset="2"/>
              <a:buChar char="v"/>
            </a:pPr>
            <a:r>
              <a:rPr lang="en-US" sz="2400" dirty="0">
                <a:latin typeface="Arial" charset="0"/>
                <a:ea typeface="Arial" charset="0"/>
                <a:cs typeface="Arial" charset="0"/>
              </a:rPr>
              <a:t>Mechanical strength</a:t>
            </a:r>
          </a:p>
          <a:p>
            <a:pPr marL="800100" lvl="1" indent="-342900">
              <a:buClr>
                <a:srgbClr val="0070C0"/>
              </a:buClr>
              <a:buFont typeface="Courier New" panose="02070309020205020404" pitchFamily="49" charset="0"/>
              <a:buChar char="o"/>
            </a:pPr>
            <a:r>
              <a:rPr lang="en-US" sz="2400" dirty="0">
                <a:latin typeface="Arial" charset="0"/>
                <a:ea typeface="Arial" charset="0"/>
                <a:cs typeface="Arial" charset="0"/>
              </a:rPr>
              <a:t>Elongation  </a:t>
            </a:r>
          </a:p>
          <a:p>
            <a:pPr marL="800100" lvl="1" indent="-342900">
              <a:buClr>
                <a:srgbClr val="0070C0"/>
              </a:buClr>
              <a:buFont typeface="Courier New" panose="02070309020205020404" pitchFamily="49" charset="0"/>
              <a:buChar char="o"/>
            </a:pPr>
            <a:r>
              <a:rPr lang="en-US" sz="2400" dirty="0">
                <a:latin typeface="Arial" charset="0"/>
                <a:ea typeface="Arial" charset="0"/>
                <a:cs typeface="Arial" charset="0"/>
              </a:rPr>
              <a:t>Breaking force</a:t>
            </a:r>
          </a:p>
          <a:p>
            <a:pPr marL="800100" lvl="1" indent="-342900">
              <a:buClr>
                <a:srgbClr val="0070C0"/>
              </a:buClr>
              <a:buFont typeface="Courier New" panose="02070309020205020404" pitchFamily="49" charset="0"/>
              <a:buChar char="o"/>
            </a:pPr>
            <a:r>
              <a:rPr lang="en-US" sz="2400" dirty="0">
                <a:latin typeface="Arial" charset="0"/>
                <a:ea typeface="Arial" charset="0"/>
                <a:cs typeface="Arial" charset="0"/>
              </a:rPr>
              <a:t>Spilt force</a:t>
            </a:r>
          </a:p>
          <a:p>
            <a:pPr marL="800100" lvl="1" indent="-342900">
              <a:buClr>
                <a:srgbClr val="0070C0"/>
              </a:buClr>
              <a:buFont typeface="Courier New" panose="02070309020205020404" pitchFamily="49" charset="0"/>
              <a:buChar char="o"/>
            </a:pPr>
            <a:endParaRPr lang="en-US" sz="2400" dirty="0">
              <a:latin typeface="Arial" charset="0"/>
              <a:ea typeface="Arial" charset="0"/>
              <a:cs typeface="Arial" charset="0"/>
            </a:endParaRPr>
          </a:p>
          <a:p>
            <a:pPr marL="342900" lvl="1" indent="-342900">
              <a:buClr>
                <a:srgbClr val="FF0000"/>
              </a:buClr>
              <a:buFont typeface="Wingdings" charset="2"/>
              <a:buChar char="v"/>
            </a:pPr>
            <a:r>
              <a:rPr lang="en-US" sz="2400" dirty="0">
                <a:latin typeface="Arial" charset="0"/>
                <a:ea typeface="Arial" charset="0"/>
                <a:cs typeface="Arial" charset="0"/>
              </a:rPr>
              <a:t>Lower for BDM than PE </a:t>
            </a:r>
          </a:p>
          <a:p>
            <a:pPr marL="342900" indent="-342900">
              <a:buClr>
                <a:srgbClr val="0070C0"/>
              </a:buClr>
              <a:buFont typeface="Courier New" panose="02070309020205020404" pitchFamily="49" charset="0"/>
              <a:buChar char="o"/>
            </a:pPr>
            <a:endParaRPr lang="en-US" sz="2400" dirty="0">
              <a:latin typeface="Arial" charset="0"/>
              <a:ea typeface="Arial" charset="0"/>
              <a:cs typeface="Arial" charset="0"/>
            </a:endParaRPr>
          </a:p>
        </p:txBody>
      </p:sp>
      <p:pic>
        <p:nvPicPr>
          <p:cNvPr id="5" name="Picture 4">
            <a:extLst>
              <a:ext uri="{FF2B5EF4-FFF2-40B4-BE49-F238E27FC236}">
                <a16:creationId xmlns:a16="http://schemas.microsoft.com/office/drawing/2014/main" id="{2F14FC5E-10E2-45DA-B08C-A94D05DD841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020462" y="696819"/>
            <a:ext cx="4368800" cy="3946372"/>
          </a:xfrm>
          <a:prstGeom prst="rect">
            <a:avLst/>
          </a:prstGeom>
        </p:spPr>
      </p:pic>
      <p:sp>
        <p:nvSpPr>
          <p:cNvPr id="7" name="TextBox 6">
            <a:extLst>
              <a:ext uri="{FF2B5EF4-FFF2-40B4-BE49-F238E27FC236}">
                <a16:creationId xmlns:a16="http://schemas.microsoft.com/office/drawing/2014/main" id="{927C91E9-679F-4ACE-9C1D-CAC7065A7DD0}"/>
              </a:ext>
            </a:extLst>
          </p:cNvPr>
          <p:cNvSpPr txBox="1"/>
          <p:nvPr/>
        </p:nvSpPr>
        <p:spPr>
          <a:xfrm>
            <a:off x="32536" y="5563348"/>
            <a:ext cx="3020037" cy="338554"/>
          </a:xfrm>
          <a:prstGeom prst="rect">
            <a:avLst/>
          </a:prstGeom>
          <a:noFill/>
        </p:spPr>
        <p:txBody>
          <a:bodyPr wrap="square" rtlCol="0">
            <a:spAutoFit/>
          </a:bodyPr>
          <a:lstStyle/>
          <a:p>
            <a:r>
              <a:rPr lang="en-US" altLang="zh-CN" sz="1600" dirty="0">
                <a:solidFill>
                  <a:schemeClr val="accent1">
                    <a:lumMod val="50000"/>
                  </a:schemeClr>
                </a:solidFill>
              </a:rPr>
              <a:t>Cowan et al., 2016</a:t>
            </a:r>
            <a:endParaRPr lang="en-US" sz="1600" dirty="0">
              <a:solidFill>
                <a:schemeClr val="accent1">
                  <a:lumMod val="50000"/>
                </a:schemeClr>
              </a:solidFill>
            </a:endParaRPr>
          </a:p>
        </p:txBody>
      </p:sp>
      <p:sp>
        <p:nvSpPr>
          <p:cNvPr id="8" name="TextBox 7">
            <a:extLst>
              <a:ext uri="{FF2B5EF4-FFF2-40B4-BE49-F238E27FC236}">
                <a16:creationId xmlns:a16="http://schemas.microsoft.com/office/drawing/2014/main" id="{83A31F45-3FB4-4780-83D7-BC49E0A26A36}"/>
              </a:ext>
            </a:extLst>
          </p:cNvPr>
          <p:cNvSpPr txBox="1"/>
          <p:nvPr/>
        </p:nvSpPr>
        <p:spPr>
          <a:xfrm>
            <a:off x="3903518" y="4702625"/>
            <a:ext cx="5225965" cy="1200329"/>
          </a:xfrm>
          <a:prstGeom prst="rect">
            <a:avLst/>
          </a:prstGeom>
          <a:noFill/>
        </p:spPr>
        <p:txBody>
          <a:bodyPr wrap="square" rtlCol="0">
            <a:spAutoFit/>
          </a:bodyPr>
          <a:lstStyle/>
          <a:p>
            <a:r>
              <a:rPr lang="en-US" sz="1200" b="0" i="0" dirty="0">
                <a:solidFill>
                  <a:srgbClr val="000000"/>
                </a:solidFill>
                <a:effectLst/>
              </a:rPr>
              <a:t>Breaking force (N) in the machine direction (BF-M) of five mulch treatments (</a:t>
            </a:r>
            <a:r>
              <a:rPr lang="en-US" sz="1200" b="0" i="0" dirty="0" err="1">
                <a:solidFill>
                  <a:srgbClr val="000000"/>
                </a:solidFill>
                <a:effectLst/>
              </a:rPr>
              <a:t>BioAgri</a:t>
            </a:r>
            <a:r>
              <a:rPr lang="en-US" sz="1200" b="0" i="0" dirty="0">
                <a:solidFill>
                  <a:srgbClr val="000000"/>
                </a:solidFill>
                <a:effectLst/>
              </a:rPr>
              <a:t>, </a:t>
            </a:r>
            <a:r>
              <a:rPr lang="en-US" sz="1200" b="0" i="0" dirty="0" err="1">
                <a:solidFill>
                  <a:srgbClr val="000000"/>
                </a:solidFill>
                <a:effectLst/>
              </a:rPr>
              <a:t>BioTelo</a:t>
            </a:r>
            <a:r>
              <a:rPr lang="en-US" sz="1200" b="0" i="0" dirty="0">
                <a:solidFill>
                  <a:srgbClr val="000000"/>
                </a:solidFill>
                <a:effectLst/>
              </a:rPr>
              <a:t>, SBPLA, polyethylene, and </a:t>
            </a:r>
            <a:r>
              <a:rPr lang="en-US" sz="1200" b="0" i="0" dirty="0" err="1">
                <a:solidFill>
                  <a:srgbClr val="000000"/>
                </a:solidFill>
                <a:effectLst/>
              </a:rPr>
              <a:t>WeedGuardPlus</a:t>
            </a:r>
            <a:r>
              <a:rPr lang="en-US" sz="1200" b="0" i="0" dirty="0">
                <a:solidFill>
                  <a:srgbClr val="000000"/>
                </a:solidFill>
                <a:effectLst/>
              </a:rPr>
              <a:t>) in (</a:t>
            </a:r>
            <a:r>
              <a:rPr lang="en-US" sz="1200" b="1" i="0" dirty="0">
                <a:solidFill>
                  <a:srgbClr val="000000"/>
                </a:solidFill>
                <a:effectLst/>
              </a:rPr>
              <a:t>A</a:t>
            </a:r>
            <a:r>
              <a:rPr lang="en-US" sz="1200" b="0" i="0" dirty="0">
                <a:solidFill>
                  <a:srgbClr val="000000"/>
                </a:solidFill>
                <a:effectLst/>
              </a:rPr>
              <a:t>–</a:t>
            </a:r>
            <a:r>
              <a:rPr lang="en-US" sz="1200" b="1" i="0" dirty="0">
                <a:solidFill>
                  <a:srgbClr val="000000"/>
                </a:solidFill>
                <a:effectLst/>
              </a:rPr>
              <a:t>C</a:t>
            </a:r>
            <a:r>
              <a:rPr lang="en-US" sz="1200" b="0" i="0" dirty="0">
                <a:solidFill>
                  <a:srgbClr val="000000"/>
                </a:solidFill>
                <a:effectLst/>
              </a:rPr>
              <a:t>) open field and (</a:t>
            </a:r>
            <a:r>
              <a:rPr lang="en-US" sz="1200" b="1" i="0" dirty="0">
                <a:solidFill>
                  <a:srgbClr val="000000"/>
                </a:solidFill>
                <a:effectLst/>
              </a:rPr>
              <a:t>D</a:t>
            </a:r>
            <a:r>
              <a:rPr lang="en-US" sz="1200" b="0" i="0" dirty="0">
                <a:solidFill>
                  <a:srgbClr val="000000"/>
                </a:solidFill>
                <a:effectLst/>
              </a:rPr>
              <a:t>–</a:t>
            </a:r>
            <a:r>
              <a:rPr lang="en-US" sz="1200" b="1" i="0" dirty="0">
                <a:solidFill>
                  <a:srgbClr val="000000"/>
                </a:solidFill>
                <a:effectLst/>
              </a:rPr>
              <a:t>F</a:t>
            </a:r>
            <a:r>
              <a:rPr lang="en-US" sz="1200" b="0" i="0" dirty="0">
                <a:solidFill>
                  <a:srgbClr val="000000"/>
                </a:solidFill>
                <a:effectLst/>
              </a:rPr>
              <a:t>) high tunnel tomato production systems at Mount Vernon, WA, during (</a:t>
            </a:r>
            <a:r>
              <a:rPr lang="en-US" sz="1200" b="1" i="0" dirty="0">
                <a:solidFill>
                  <a:srgbClr val="000000"/>
                </a:solidFill>
                <a:effectLst/>
              </a:rPr>
              <a:t>A </a:t>
            </a:r>
            <a:r>
              <a:rPr lang="en-US" sz="1200" b="0" i="0" dirty="0">
                <a:solidFill>
                  <a:srgbClr val="000000"/>
                </a:solidFill>
                <a:effectLst/>
              </a:rPr>
              <a:t>and </a:t>
            </a:r>
            <a:r>
              <a:rPr lang="en-US" sz="1200" b="1" i="0" dirty="0">
                <a:solidFill>
                  <a:srgbClr val="000000"/>
                </a:solidFill>
                <a:effectLst/>
              </a:rPr>
              <a:t>D</a:t>
            </a:r>
            <a:r>
              <a:rPr lang="en-US" sz="1200" b="0" i="0" dirty="0">
                <a:solidFill>
                  <a:srgbClr val="000000"/>
                </a:solidFill>
                <a:effectLst/>
              </a:rPr>
              <a:t>) 2010, (</a:t>
            </a:r>
            <a:r>
              <a:rPr lang="en-US" sz="1200" b="1" i="0" dirty="0">
                <a:solidFill>
                  <a:srgbClr val="000000"/>
                </a:solidFill>
                <a:effectLst/>
              </a:rPr>
              <a:t>B</a:t>
            </a:r>
            <a:r>
              <a:rPr lang="en-US" sz="1200" b="0" i="0" dirty="0">
                <a:solidFill>
                  <a:srgbClr val="000000"/>
                </a:solidFill>
                <a:effectLst/>
              </a:rPr>
              <a:t> and </a:t>
            </a:r>
            <a:r>
              <a:rPr lang="en-US" sz="1200" b="1" i="0" dirty="0">
                <a:solidFill>
                  <a:srgbClr val="000000"/>
                </a:solidFill>
                <a:effectLst/>
              </a:rPr>
              <a:t>E</a:t>
            </a:r>
            <a:r>
              <a:rPr lang="en-US" sz="1200" b="0" i="0" dirty="0">
                <a:solidFill>
                  <a:srgbClr val="000000"/>
                </a:solidFill>
                <a:effectLst/>
              </a:rPr>
              <a:t>) 2011, and (</a:t>
            </a:r>
            <a:r>
              <a:rPr lang="en-US" sz="1200" b="1" i="0" dirty="0">
                <a:solidFill>
                  <a:srgbClr val="000000"/>
                </a:solidFill>
                <a:effectLst/>
              </a:rPr>
              <a:t>C</a:t>
            </a:r>
            <a:r>
              <a:rPr lang="en-US" sz="1200" b="0" i="0" dirty="0">
                <a:solidFill>
                  <a:srgbClr val="000000"/>
                </a:solidFill>
                <a:effectLst/>
              </a:rPr>
              <a:t> and </a:t>
            </a:r>
            <a:r>
              <a:rPr lang="en-US" sz="1200" b="1" i="0" dirty="0">
                <a:solidFill>
                  <a:srgbClr val="000000"/>
                </a:solidFill>
                <a:effectLst/>
              </a:rPr>
              <a:t>F</a:t>
            </a:r>
            <a:r>
              <a:rPr lang="en-US" sz="1200" b="0" i="0" dirty="0">
                <a:solidFill>
                  <a:srgbClr val="000000"/>
                </a:solidFill>
                <a:effectLst/>
              </a:rPr>
              <a:t>) 2012 summer growing seasons. Error bars represent the standard error of the mean.</a:t>
            </a:r>
            <a:endParaRPr lang="en-US" sz="1200" dirty="0"/>
          </a:p>
        </p:txBody>
      </p:sp>
    </p:spTree>
    <p:extLst>
      <p:ext uri="{BB962C8B-B14F-4D97-AF65-F5344CB8AC3E}">
        <p14:creationId xmlns:p14="http://schemas.microsoft.com/office/powerpoint/2010/main" val="135353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Prepare Bed for Mulch Laying</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48859" y="1393652"/>
            <a:ext cx="3298415" cy="3785652"/>
          </a:xfrm>
          <a:prstGeom prst="rect">
            <a:avLst/>
          </a:prstGeom>
        </p:spPr>
        <p:txBody>
          <a:bodyPr wrap="square">
            <a:spAutoFit/>
          </a:bodyPr>
          <a:lstStyle/>
          <a:p>
            <a:pPr marL="342900" indent="-342900">
              <a:buClr>
                <a:srgbClr val="FF0000"/>
              </a:buClr>
              <a:buSzPct val="100000"/>
              <a:buFont typeface="Wingdings" panose="05000000000000000000" pitchFamily="2" charset="2"/>
              <a:buChar char="v"/>
            </a:pPr>
            <a:r>
              <a:rPr lang="en-US" altLang="zh-CN" sz="2400" dirty="0">
                <a:latin typeface="Arial" charset="0"/>
                <a:ea typeface="Arial" charset="0"/>
                <a:cs typeface="Arial" charset="0"/>
              </a:rPr>
              <a:t>Till soil</a:t>
            </a:r>
            <a:r>
              <a:rPr lang="zh-CN" altLang="en-US" sz="2400" dirty="0">
                <a:latin typeface="Arial" charset="0"/>
                <a:ea typeface="Arial" charset="0"/>
                <a:cs typeface="Arial" charset="0"/>
              </a:rPr>
              <a:t> </a:t>
            </a:r>
            <a:br>
              <a:rPr lang="en-US" altLang="zh-CN" sz="2400" dirty="0">
                <a:latin typeface="Arial" charset="0"/>
                <a:ea typeface="Arial" charset="0"/>
                <a:cs typeface="Arial" charset="0"/>
              </a:rPr>
            </a:br>
            <a:endParaRPr lang="en-US" altLang="zh-CN" sz="2400" dirty="0">
              <a:latin typeface="Arial" charset="0"/>
              <a:ea typeface="Arial" charset="0"/>
              <a:cs typeface="Arial" charset="0"/>
            </a:endParaRPr>
          </a:p>
          <a:p>
            <a:pPr marL="342900" indent="-342900">
              <a:buClr>
                <a:srgbClr val="FF0000"/>
              </a:buClr>
              <a:buSzPct val="100000"/>
              <a:buFont typeface="Wingdings" panose="05000000000000000000" pitchFamily="2" charset="2"/>
              <a:buChar char="v"/>
            </a:pPr>
            <a:r>
              <a:rPr lang="en-US" altLang="zh-CN" sz="2400" dirty="0">
                <a:latin typeface="Arial" charset="0"/>
                <a:ea typeface="Arial" charset="0"/>
                <a:cs typeface="Arial" charset="0"/>
              </a:rPr>
              <a:t>Broadcast</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fertilizer (if using)</a:t>
            </a:r>
            <a:br>
              <a:rPr lang="en-US" altLang="zh-CN" sz="2400" dirty="0">
                <a:latin typeface="Arial" charset="0"/>
                <a:ea typeface="Arial" charset="0"/>
                <a:cs typeface="Arial" charset="0"/>
              </a:rPr>
            </a:br>
            <a:endParaRPr lang="en-US" altLang="zh-CN" sz="2400" dirty="0">
              <a:latin typeface="Arial" charset="0"/>
              <a:ea typeface="Arial" charset="0"/>
              <a:cs typeface="Arial" charset="0"/>
            </a:endParaRPr>
          </a:p>
          <a:p>
            <a:pPr marL="342900" indent="-342900">
              <a:buClr>
                <a:srgbClr val="FF0000"/>
              </a:buClr>
              <a:buSzPct val="100000"/>
              <a:buFont typeface="Wingdings" panose="05000000000000000000" pitchFamily="2" charset="2"/>
              <a:buChar char="v"/>
            </a:pPr>
            <a:r>
              <a:rPr lang="en-US" altLang="zh-CN" sz="2400" dirty="0">
                <a:latin typeface="Arial" charset="0"/>
                <a:ea typeface="Arial" charset="0"/>
                <a:cs typeface="Arial" charset="0"/>
              </a:rPr>
              <a:t>Lay</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mulch</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when</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soil</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conditions</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are</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conducive</a:t>
            </a:r>
            <a:r>
              <a:rPr lang="zh-CN" altLang="en-US" sz="2400" dirty="0">
                <a:latin typeface="Arial" charset="0"/>
                <a:ea typeface="Arial" charset="0"/>
                <a:cs typeface="Arial" charset="0"/>
              </a:rPr>
              <a:t> </a:t>
            </a:r>
            <a:endParaRPr lang="en-US" altLang="zh-CN" sz="2400" dirty="0">
              <a:latin typeface="Arial" charset="0"/>
              <a:ea typeface="Arial" charset="0"/>
              <a:cs typeface="Arial" charset="0"/>
            </a:endParaRPr>
          </a:p>
          <a:p>
            <a:pPr marL="800100" lvl="1" indent="-342900">
              <a:buClr>
                <a:srgbClr val="00B050"/>
              </a:buClr>
              <a:buSzPct val="120000"/>
              <a:buFont typeface="Arial" panose="020B0604020202020204" pitchFamily="34" charset="0"/>
              <a:buChar char="•"/>
            </a:pPr>
            <a:r>
              <a:rPr lang="en-US" sz="2400" dirty="0">
                <a:latin typeface="Arial" charset="0"/>
                <a:ea typeface="Arial" charset="0"/>
                <a:cs typeface="Arial" charset="0"/>
              </a:rPr>
              <a:t>Moisture </a:t>
            </a:r>
          </a:p>
          <a:p>
            <a:pPr marL="800100" lvl="1" indent="-342900">
              <a:buClr>
                <a:srgbClr val="00B050"/>
              </a:buClr>
              <a:buSzPct val="120000"/>
              <a:buFont typeface="Arial" panose="020B0604020202020204" pitchFamily="34" charset="0"/>
              <a:buChar char="•"/>
            </a:pPr>
            <a:r>
              <a:rPr lang="en-US" sz="2400" dirty="0">
                <a:latin typeface="Arial" charset="0"/>
                <a:ea typeface="Arial" charset="0"/>
                <a:cs typeface="Arial" charset="0"/>
              </a:rPr>
              <a:t>Free of clods</a:t>
            </a:r>
          </a:p>
        </p:txBody>
      </p:sp>
      <p:pic>
        <p:nvPicPr>
          <p:cNvPr id="4" name="Picture 3">
            <a:extLst>
              <a:ext uri="{FF2B5EF4-FFF2-40B4-BE49-F238E27FC236}">
                <a16:creationId xmlns:a16="http://schemas.microsoft.com/office/drawing/2014/main" id="{44A86B6C-0FE0-44DF-9205-C222FA0843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6579" y="1518834"/>
            <a:ext cx="4571983" cy="3428987"/>
          </a:xfrm>
          <a:prstGeom prst="rect">
            <a:avLst/>
          </a:prstGeom>
        </p:spPr>
      </p:pic>
      <p:pic>
        <p:nvPicPr>
          <p:cNvPr id="12" name="Picture 2" descr="Image result for western sare logo">
            <a:extLst>
              <a:ext uri="{FF2B5EF4-FFF2-40B4-BE49-F238E27FC236}">
                <a16:creationId xmlns:a16="http://schemas.microsoft.com/office/drawing/2014/main" id="{95C80905-92B0-4336-BF9A-773BD791B2C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8859"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washington state university logo">
            <a:extLst>
              <a:ext uri="{FF2B5EF4-FFF2-40B4-BE49-F238E27FC236}">
                <a16:creationId xmlns:a16="http://schemas.microsoft.com/office/drawing/2014/main" id="{25008A70-0AE9-413E-832E-0314B4C8F71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83E6D4B-E8D4-4063-B929-0609C0CE0763}"/>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2A279771-E5F4-42C4-B8B2-E7B19C19121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56478" y="6005192"/>
            <a:ext cx="609904" cy="843028"/>
          </a:xfrm>
          <a:prstGeom prst="rect">
            <a:avLst/>
          </a:prstGeom>
        </p:spPr>
      </p:pic>
      <p:sp>
        <p:nvSpPr>
          <p:cNvPr id="22" name="TextBox 21">
            <a:extLst>
              <a:ext uri="{FF2B5EF4-FFF2-40B4-BE49-F238E27FC236}">
                <a16:creationId xmlns:a16="http://schemas.microsoft.com/office/drawing/2014/main" id="{E9B54643-FDD1-4E0F-BD61-FEBC363779B7}"/>
              </a:ext>
            </a:extLst>
          </p:cNvPr>
          <p:cNvSpPr txBox="1"/>
          <p:nvPr/>
        </p:nvSpPr>
        <p:spPr>
          <a:xfrm>
            <a:off x="1997370" y="6545356"/>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E951CB70-C609-4592-BD5F-B9E939C42D7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481401" y="6154098"/>
            <a:ext cx="1302831" cy="646640"/>
          </a:xfrm>
          <a:prstGeom prst="rect">
            <a:avLst/>
          </a:prstGeom>
        </p:spPr>
      </p:pic>
    </p:spTree>
    <p:extLst>
      <p:ext uri="{BB962C8B-B14F-4D97-AF65-F5344CB8AC3E}">
        <p14:creationId xmlns:p14="http://schemas.microsoft.com/office/powerpoint/2010/main" val="206779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Example Mulch Layer</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AD04920-3B22-442D-8CE1-0FB555895CD0}"/>
              </a:ext>
            </a:extLst>
          </p:cNvPr>
          <p:cNvSpPr txBox="1"/>
          <p:nvPr/>
        </p:nvSpPr>
        <p:spPr>
          <a:xfrm>
            <a:off x="6163141" y="5536931"/>
            <a:ext cx="3020037" cy="338554"/>
          </a:xfrm>
          <a:prstGeom prst="rect">
            <a:avLst/>
          </a:prstGeom>
          <a:noFill/>
        </p:spPr>
        <p:txBody>
          <a:bodyPr wrap="square" rtlCol="0">
            <a:spAutoFit/>
          </a:bodyPr>
          <a:lstStyle/>
          <a:p>
            <a:r>
              <a:rPr lang="en-US" altLang="zh-CN" sz="1600" dirty="0" err="1">
                <a:solidFill>
                  <a:schemeClr val="accent1">
                    <a:lumMod val="50000"/>
                  </a:schemeClr>
                </a:solidFill>
              </a:rPr>
              <a:t>Ghimire</a:t>
            </a:r>
            <a:r>
              <a:rPr lang="en-US" altLang="zh-CN" sz="1600" dirty="0">
                <a:solidFill>
                  <a:schemeClr val="accent1">
                    <a:lumMod val="50000"/>
                  </a:schemeClr>
                </a:solidFill>
              </a:rPr>
              <a:t>, et</a:t>
            </a:r>
            <a:r>
              <a:rPr lang="zh-CN" altLang="en-US" sz="1600" dirty="0">
                <a:solidFill>
                  <a:schemeClr val="accent1">
                    <a:lumMod val="50000"/>
                  </a:schemeClr>
                </a:solidFill>
              </a:rPr>
              <a:t> </a:t>
            </a:r>
            <a:r>
              <a:rPr lang="en-US" altLang="zh-CN" sz="1600" dirty="0">
                <a:solidFill>
                  <a:schemeClr val="accent1">
                    <a:lumMod val="50000"/>
                  </a:schemeClr>
                </a:solidFill>
              </a:rPr>
              <a:t>al.,</a:t>
            </a:r>
            <a:r>
              <a:rPr lang="zh-CN" altLang="en-US" sz="1600" dirty="0">
                <a:solidFill>
                  <a:schemeClr val="accent1">
                    <a:lumMod val="50000"/>
                  </a:schemeClr>
                </a:solidFill>
              </a:rPr>
              <a:t> </a:t>
            </a:r>
            <a:r>
              <a:rPr lang="en-US" altLang="zh-CN" sz="1600" dirty="0">
                <a:solidFill>
                  <a:schemeClr val="accent1">
                    <a:lumMod val="50000"/>
                  </a:schemeClr>
                </a:solidFill>
              </a:rPr>
              <a:t>2017; Rain-Flo</a:t>
            </a:r>
            <a:endParaRPr lang="en-US" sz="1600" dirty="0">
              <a:solidFill>
                <a:schemeClr val="accent1">
                  <a:lumMod val="50000"/>
                </a:schemeClr>
              </a:solidFill>
            </a:endParaRPr>
          </a:p>
        </p:txBody>
      </p:sp>
      <p:sp>
        <p:nvSpPr>
          <p:cNvPr id="10" name="Rectangle 9"/>
          <p:cNvSpPr/>
          <p:nvPr/>
        </p:nvSpPr>
        <p:spPr>
          <a:xfrm>
            <a:off x="49176" y="1921098"/>
            <a:ext cx="3823308" cy="3200876"/>
          </a:xfrm>
          <a:prstGeom prst="rect">
            <a:avLst/>
          </a:prstGeom>
        </p:spPr>
        <p:txBody>
          <a:bodyPr wrap="square">
            <a:spAutoFit/>
          </a:bodyPr>
          <a:lstStyle/>
          <a:p>
            <a:pPr marL="342900" indent="-342900">
              <a:spcBef>
                <a:spcPts val="600"/>
              </a:spcBef>
              <a:buClr>
                <a:srgbClr val="FF0000"/>
              </a:buClr>
              <a:buSzPct val="100000"/>
              <a:buFont typeface="Wingdings" panose="05000000000000000000" pitchFamily="2" charset="2"/>
              <a:buChar char="v"/>
            </a:pPr>
            <a:r>
              <a:rPr lang="en-US" altLang="zh-CN" sz="2400" dirty="0">
                <a:latin typeface="Arial" charset="0"/>
                <a:ea typeface="Arial" charset="0"/>
                <a:cs typeface="Arial" charset="0"/>
              </a:rPr>
              <a:t>Mulch</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and</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drip</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tape</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can</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be</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laid</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simultaneously</a:t>
            </a:r>
            <a:r>
              <a:rPr lang="zh-CN" altLang="en-US" sz="2400" dirty="0">
                <a:latin typeface="Arial" charset="0"/>
                <a:ea typeface="Arial" charset="0"/>
                <a:cs typeface="Arial" charset="0"/>
              </a:rPr>
              <a:t> </a:t>
            </a:r>
            <a:br>
              <a:rPr lang="en-US" altLang="zh-CN" sz="2400" dirty="0">
                <a:latin typeface="Arial" charset="0"/>
                <a:ea typeface="Arial" charset="0"/>
                <a:cs typeface="Arial" charset="0"/>
              </a:rPr>
            </a:br>
            <a:endParaRPr lang="en-US" altLang="zh-CN" sz="2400" dirty="0">
              <a:latin typeface="Arial" charset="0"/>
              <a:ea typeface="Arial" charset="0"/>
              <a:cs typeface="Arial" charset="0"/>
            </a:endParaRPr>
          </a:p>
          <a:p>
            <a:pPr marL="342900" indent="-342900">
              <a:spcBef>
                <a:spcPts val="600"/>
              </a:spcBef>
              <a:buClr>
                <a:srgbClr val="FF0000"/>
              </a:buClr>
              <a:buSzPct val="100000"/>
              <a:buFont typeface="Wingdings" panose="05000000000000000000" pitchFamily="2" charset="2"/>
              <a:buChar char="v"/>
            </a:pPr>
            <a:r>
              <a:rPr lang="en-US" altLang="zh-CN" sz="2400" dirty="0">
                <a:latin typeface="Arial" charset="0"/>
                <a:ea typeface="Arial" charset="0"/>
                <a:cs typeface="Arial" charset="0"/>
              </a:rPr>
              <a:t>Mulch</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 5</a:t>
            </a:r>
            <a:r>
              <a:rPr lang="zh-CN" altLang="en-US" sz="2400" dirty="0">
                <a:latin typeface="Arial" charset="0"/>
                <a:ea typeface="Arial" charset="0"/>
                <a:cs typeface="Arial" charset="0"/>
              </a:rPr>
              <a:t> </a:t>
            </a:r>
            <a:r>
              <a:rPr lang="en-US" altLang="zh-CN" sz="2400" dirty="0" err="1">
                <a:latin typeface="Arial" charset="0"/>
                <a:ea typeface="Arial" charset="0"/>
                <a:cs typeface="Arial" charset="0"/>
              </a:rPr>
              <a:t>ft</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width</a:t>
            </a:r>
            <a:r>
              <a:rPr lang="zh-CN" altLang="en-US" sz="2400" dirty="0">
                <a:latin typeface="Arial" charset="0"/>
                <a:ea typeface="Arial" charset="0"/>
                <a:cs typeface="Arial" charset="0"/>
              </a:rPr>
              <a:t> </a:t>
            </a:r>
            <a:br>
              <a:rPr lang="en-US" altLang="zh-CN" sz="2400" dirty="0">
                <a:latin typeface="Arial" charset="0"/>
                <a:ea typeface="Arial" charset="0"/>
                <a:cs typeface="Arial" charset="0"/>
              </a:rPr>
            </a:br>
            <a:endParaRPr lang="en-US" altLang="zh-CN" sz="2400" dirty="0">
              <a:latin typeface="Arial" charset="0"/>
              <a:ea typeface="Arial" charset="0"/>
              <a:cs typeface="Arial" charset="0"/>
            </a:endParaRPr>
          </a:p>
          <a:p>
            <a:pPr marL="342900" indent="-342900">
              <a:spcBef>
                <a:spcPts val="600"/>
              </a:spcBef>
              <a:buClr>
                <a:srgbClr val="FF0000"/>
              </a:buClr>
              <a:buSzPct val="100000"/>
              <a:buFont typeface="Wingdings" panose="05000000000000000000" pitchFamily="2" charset="2"/>
              <a:buChar char="v"/>
            </a:pPr>
            <a:r>
              <a:rPr lang="en-US" altLang="zh-CN" sz="2400" dirty="0">
                <a:latin typeface="Arial" charset="0"/>
                <a:ea typeface="Arial" charset="0"/>
                <a:cs typeface="Arial" charset="0"/>
              </a:rPr>
              <a:t>Bed</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dimension</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and</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tension</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on</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mulch</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are</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adjustable</a:t>
            </a:r>
            <a:r>
              <a:rPr lang="zh-CN" altLang="en-US" sz="2400" dirty="0">
                <a:latin typeface="Arial" charset="0"/>
                <a:ea typeface="Arial" charset="0"/>
                <a:cs typeface="Arial" charset="0"/>
              </a:rPr>
              <a:t> </a:t>
            </a:r>
            <a:endParaRPr lang="en-US" altLang="zh-CN" sz="2400" dirty="0">
              <a:latin typeface="Arial" charset="0"/>
              <a:ea typeface="Arial" charset="0"/>
              <a:cs typeface="Arial" charset="0"/>
            </a:endParaRPr>
          </a:p>
        </p:txBody>
      </p:sp>
      <p:pic>
        <p:nvPicPr>
          <p:cNvPr id="11" name="Picture 2" descr="mage result for rainflo 2600&qu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2484" y="1296483"/>
            <a:ext cx="5271516" cy="395363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3382178" y="1296483"/>
            <a:ext cx="1249748" cy="678069"/>
          </a:xfrm>
          <a:prstGeom prst="straightConnector1">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28308" y="1008573"/>
            <a:ext cx="1353870" cy="400110"/>
          </a:xfrm>
          <a:prstGeom prst="rect">
            <a:avLst/>
          </a:prstGeom>
          <a:noFill/>
        </p:spPr>
        <p:txBody>
          <a:bodyPr wrap="square" rtlCol="0">
            <a:spAutoFit/>
          </a:bodyPr>
          <a:lstStyle/>
          <a:p>
            <a:r>
              <a:rPr lang="en-US" altLang="zh-CN" sz="2000" b="1" dirty="0"/>
              <a:t>Drip</a:t>
            </a:r>
            <a:r>
              <a:rPr lang="zh-CN" altLang="en-US" sz="2000" b="1" dirty="0"/>
              <a:t> </a:t>
            </a:r>
            <a:r>
              <a:rPr lang="en-US" altLang="zh-CN" sz="2000" b="1" dirty="0"/>
              <a:t>Tape</a:t>
            </a:r>
            <a:endParaRPr lang="en-US" sz="2000" b="1" dirty="0"/>
          </a:p>
        </p:txBody>
      </p:sp>
      <p:cxnSp>
        <p:nvCxnSpPr>
          <p:cNvPr id="18" name="Straight Arrow Connector 17"/>
          <p:cNvCxnSpPr/>
          <p:nvPr/>
        </p:nvCxnSpPr>
        <p:spPr>
          <a:xfrm flipH="1">
            <a:off x="6927501" y="1208628"/>
            <a:ext cx="200412" cy="1753657"/>
          </a:xfrm>
          <a:prstGeom prst="straightConnector1">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08197" y="830630"/>
            <a:ext cx="1855904" cy="400110"/>
          </a:xfrm>
          <a:prstGeom prst="rect">
            <a:avLst/>
          </a:prstGeom>
          <a:noFill/>
        </p:spPr>
        <p:txBody>
          <a:bodyPr wrap="square" rtlCol="0">
            <a:spAutoFit/>
          </a:bodyPr>
          <a:lstStyle/>
          <a:p>
            <a:r>
              <a:rPr lang="en-US" altLang="zh-CN" sz="2000" b="1" dirty="0"/>
              <a:t>Mulch</a:t>
            </a:r>
            <a:r>
              <a:rPr lang="zh-CN" altLang="en-US" sz="2000" b="1" dirty="0"/>
              <a:t> </a:t>
            </a:r>
            <a:r>
              <a:rPr lang="en-US" altLang="zh-CN" sz="2000" b="1" dirty="0"/>
              <a:t>Roller</a:t>
            </a:r>
            <a:endParaRPr lang="en-US" sz="2000" b="1" dirty="0"/>
          </a:p>
        </p:txBody>
      </p:sp>
      <p:pic>
        <p:nvPicPr>
          <p:cNvPr id="20" name="Picture 2" descr="Image result for western sare logo">
            <a:extLst>
              <a:ext uri="{FF2B5EF4-FFF2-40B4-BE49-F238E27FC236}">
                <a16:creationId xmlns:a16="http://schemas.microsoft.com/office/drawing/2014/main" id="{9F46EFB2-EE59-49DD-83F6-51FCEFB84B5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8859"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washington state university logo">
            <a:extLst>
              <a:ext uri="{FF2B5EF4-FFF2-40B4-BE49-F238E27FC236}">
                <a16:creationId xmlns:a16="http://schemas.microsoft.com/office/drawing/2014/main" id="{A9A0E86A-DE8F-4A72-9AD6-A0172694D4E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C8F957F-C1B8-4FD1-BC9F-E8056AC098EC}"/>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9FB37F15-DFA5-4073-BF7F-CBDCF42E006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56478" y="6005192"/>
            <a:ext cx="609904" cy="843028"/>
          </a:xfrm>
          <a:prstGeom prst="rect">
            <a:avLst/>
          </a:prstGeom>
        </p:spPr>
      </p:pic>
      <p:sp>
        <p:nvSpPr>
          <p:cNvPr id="27" name="TextBox 26">
            <a:extLst>
              <a:ext uri="{FF2B5EF4-FFF2-40B4-BE49-F238E27FC236}">
                <a16:creationId xmlns:a16="http://schemas.microsoft.com/office/drawing/2014/main" id="{E33A442B-6877-4B98-8CBA-1DF248C40C0E}"/>
              </a:ext>
            </a:extLst>
          </p:cNvPr>
          <p:cNvSpPr txBox="1"/>
          <p:nvPr/>
        </p:nvSpPr>
        <p:spPr>
          <a:xfrm>
            <a:off x="1997370" y="6545356"/>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0B206420-CF46-4FDD-9EE9-622D9B86FD3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481401" y="6154098"/>
            <a:ext cx="1302831" cy="646640"/>
          </a:xfrm>
          <a:prstGeom prst="rect">
            <a:avLst/>
          </a:prstGeom>
        </p:spPr>
      </p:pic>
    </p:spTree>
    <p:extLst>
      <p:ext uri="{BB962C8B-B14F-4D97-AF65-F5344CB8AC3E}">
        <p14:creationId xmlns:p14="http://schemas.microsoft.com/office/powerpoint/2010/main" val="70552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Flat Bed Mulch</a:t>
            </a:r>
            <a:r>
              <a:rPr lang="zh-CN" altLang="en-US" sz="4000" b="1" dirty="0">
                <a:solidFill>
                  <a:schemeClr val="bg1"/>
                </a:solidFill>
              </a:rPr>
              <a:t> </a:t>
            </a:r>
            <a:r>
              <a:rPr lang="en-US" altLang="zh-CN" sz="4000" b="1" dirty="0">
                <a:solidFill>
                  <a:schemeClr val="bg1"/>
                </a:solidFill>
              </a:rPr>
              <a:t>Layer</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descr="MG_5313-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0206" y="1247168"/>
            <a:ext cx="5365630" cy="40242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AD04920-3B22-442D-8CE1-0FB555895CD0}"/>
              </a:ext>
            </a:extLst>
          </p:cNvPr>
          <p:cNvSpPr txBox="1"/>
          <p:nvPr/>
        </p:nvSpPr>
        <p:spPr>
          <a:xfrm>
            <a:off x="-31386" y="5655616"/>
            <a:ext cx="3020037" cy="253916"/>
          </a:xfrm>
          <a:prstGeom prst="rect">
            <a:avLst/>
          </a:prstGeom>
          <a:noFill/>
        </p:spPr>
        <p:txBody>
          <a:bodyPr wrap="square" rtlCol="0">
            <a:spAutoFit/>
          </a:bodyPr>
          <a:lstStyle/>
          <a:p>
            <a:r>
              <a:rPr lang="en-US" altLang="zh-CN" sz="1050" dirty="0"/>
              <a:t>Rain-Flo</a:t>
            </a:r>
            <a:endParaRPr lang="en-US" sz="1050" dirty="0"/>
          </a:p>
        </p:txBody>
      </p:sp>
      <p:pic>
        <p:nvPicPr>
          <p:cNvPr id="11" name="Picture 2" descr="Image result for western sare logo">
            <a:extLst>
              <a:ext uri="{FF2B5EF4-FFF2-40B4-BE49-F238E27FC236}">
                <a16:creationId xmlns:a16="http://schemas.microsoft.com/office/drawing/2014/main" id="{18D6C75A-443F-44B2-9130-AB8A14A724A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8859"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washington state university logo">
            <a:extLst>
              <a:ext uri="{FF2B5EF4-FFF2-40B4-BE49-F238E27FC236}">
                <a16:creationId xmlns:a16="http://schemas.microsoft.com/office/drawing/2014/main" id="{7D2B22CF-1633-449F-AE95-B413363CE62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F98402D-18CC-4CB5-864A-BBAC3A8D0BD3}"/>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3C0C4E48-8F05-4A17-8BCC-6AC204696C6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56478" y="6005192"/>
            <a:ext cx="609904" cy="843028"/>
          </a:xfrm>
          <a:prstGeom prst="rect">
            <a:avLst/>
          </a:prstGeom>
        </p:spPr>
      </p:pic>
      <p:sp>
        <p:nvSpPr>
          <p:cNvPr id="21" name="TextBox 20">
            <a:extLst>
              <a:ext uri="{FF2B5EF4-FFF2-40B4-BE49-F238E27FC236}">
                <a16:creationId xmlns:a16="http://schemas.microsoft.com/office/drawing/2014/main" id="{77923EB2-6A05-4318-B64C-4C3B302D2031}"/>
              </a:ext>
            </a:extLst>
          </p:cNvPr>
          <p:cNvSpPr txBox="1"/>
          <p:nvPr/>
        </p:nvSpPr>
        <p:spPr>
          <a:xfrm>
            <a:off x="1997370" y="6545356"/>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BD072B47-80AE-49EE-BC54-E731DE5BB38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481401" y="6154098"/>
            <a:ext cx="1302831" cy="646640"/>
          </a:xfrm>
          <a:prstGeom prst="rect">
            <a:avLst/>
          </a:prstGeom>
        </p:spPr>
      </p:pic>
    </p:spTree>
    <p:extLst>
      <p:ext uri="{BB962C8B-B14F-4D97-AF65-F5344CB8AC3E}">
        <p14:creationId xmlns:p14="http://schemas.microsoft.com/office/powerpoint/2010/main" val="119683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Raised Bed Mulch</a:t>
            </a:r>
            <a:r>
              <a:rPr lang="zh-CN" altLang="en-US" sz="4000" b="1" dirty="0">
                <a:solidFill>
                  <a:schemeClr val="bg1"/>
                </a:solidFill>
              </a:rPr>
              <a:t> </a:t>
            </a:r>
            <a:r>
              <a:rPr lang="en-US" altLang="zh-CN" sz="4000" b="1" dirty="0">
                <a:solidFill>
                  <a:schemeClr val="bg1"/>
                </a:solidFill>
              </a:rPr>
              <a:t>Layer</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AD04920-3B22-442D-8CE1-0FB555895CD0}"/>
              </a:ext>
            </a:extLst>
          </p:cNvPr>
          <p:cNvSpPr txBox="1"/>
          <p:nvPr/>
        </p:nvSpPr>
        <p:spPr>
          <a:xfrm>
            <a:off x="-16872" y="5655616"/>
            <a:ext cx="3020037" cy="253916"/>
          </a:xfrm>
          <a:prstGeom prst="rect">
            <a:avLst/>
          </a:prstGeom>
          <a:noFill/>
        </p:spPr>
        <p:txBody>
          <a:bodyPr wrap="square" rtlCol="0">
            <a:spAutoFit/>
          </a:bodyPr>
          <a:lstStyle/>
          <a:p>
            <a:r>
              <a:rPr lang="en-US" altLang="zh-CN" sz="1050" dirty="0"/>
              <a:t>Rain-Flo</a:t>
            </a:r>
            <a:endParaRPr lang="en-US" sz="105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2201829" y="1499979"/>
            <a:ext cx="4451326" cy="3512663"/>
          </a:xfrm>
          <a:prstGeom prst="rect">
            <a:avLst/>
          </a:prstGeom>
          <a:ln>
            <a:solidFill>
              <a:schemeClr val="tx1"/>
            </a:solidFill>
          </a:ln>
        </p:spPr>
      </p:pic>
      <p:pic>
        <p:nvPicPr>
          <p:cNvPr id="11" name="Picture 2" descr="Image result for western sare logo">
            <a:extLst>
              <a:ext uri="{FF2B5EF4-FFF2-40B4-BE49-F238E27FC236}">
                <a16:creationId xmlns:a16="http://schemas.microsoft.com/office/drawing/2014/main" id="{B47BFF88-1280-43F3-B815-0388BBED597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8859"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washington state university logo">
            <a:extLst>
              <a:ext uri="{FF2B5EF4-FFF2-40B4-BE49-F238E27FC236}">
                <a16:creationId xmlns:a16="http://schemas.microsoft.com/office/drawing/2014/main" id="{C8021240-8D69-4EF0-9677-B7B9EA234CC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671496F-EA6F-4F90-965D-17684ABA0A32}"/>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990FE5C7-DEA6-4E5C-8EFD-4167A753031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56478" y="6005192"/>
            <a:ext cx="609904" cy="843028"/>
          </a:xfrm>
          <a:prstGeom prst="rect">
            <a:avLst/>
          </a:prstGeom>
        </p:spPr>
      </p:pic>
      <p:sp>
        <p:nvSpPr>
          <p:cNvPr id="20" name="TextBox 19">
            <a:extLst>
              <a:ext uri="{FF2B5EF4-FFF2-40B4-BE49-F238E27FC236}">
                <a16:creationId xmlns:a16="http://schemas.microsoft.com/office/drawing/2014/main" id="{DBED3A1D-965F-4603-B49C-F4F802D6811B}"/>
              </a:ext>
            </a:extLst>
          </p:cNvPr>
          <p:cNvSpPr txBox="1"/>
          <p:nvPr/>
        </p:nvSpPr>
        <p:spPr>
          <a:xfrm>
            <a:off x="1997370" y="6545356"/>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DE79E793-058C-40B7-8703-A17AEFE08F5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481401" y="6154098"/>
            <a:ext cx="1302831" cy="646640"/>
          </a:xfrm>
          <a:prstGeom prst="rect">
            <a:avLst/>
          </a:prstGeom>
        </p:spPr>
      </p:pic>
    </p:spTree>
    <p:extLst>
      <p:ext uri="{BB962C8B-B14F-4D97-AF65-F5344CB8AC3E}">
        <p14:creationId xmlns:p14="http://schemas.microsoft.com/office/powerpoint/2010/main" val="74313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Multiple Bed Mulch</a:t>
            </a:r>
            <a:r>
              <a:rPr lang="zh-CN" altLang="en-US" sz="4000" b="1" dirty="0">
                <a:solidFill>
                  <a:schemeClr val="bg1"/>
                </a:solidFill>
              </a:rPr>
              <a:t> </a:t>
            </a:r>
            <a:r>
              <a:rPr lang="en-US" altLang="zh-CN" sz="4000" b="1" dirty="0">
                <a:solidFill>
                  <a:schemeClr val="bg1"/>
                </a:solidFill>
              </a:rPr>
              <a:t>Layer</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2" descr="mage result for 3 row mulch layer&qu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1406" y="949541"/>
            <a:ext cx="6201187" cy="46508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AD04920-3B22-442D-8CE1-0FB555895CD0}"/>
              </a:ext>
            </a:extLst>
          </p:cNvPr>
          <p:cNvSpPr txBox="1"/>
          <p:nvPr/>
        </p:nvSpPr>
        <p:spPr>
          <a:xfrm>
            <a:off x="-45900" y="5655616"/>
            <a:ext cx="3020037" cy="253916"/>
          </a:xfrm>
          <a:prstGeom prst="rect">
            <a:avLst/>
          </a:prstGeom>
          <a:noFill/>
        </p:spPr>
        <p:txBody>
          <a:bodyPr wrap="square" rtlCol="0">
            <a:spAutoFit/>
          </a:bodyPr>
          <a:lstStyle/>
          <a:p>
            <a:r>
              <a:rPr lang="en-US" altLang="zh-CN" sz="1050" dirty="0"/>
              <a:t>Rain-Flo</a:t>
            </a:r>
            <a:endParaRPr lang="en-US" sz="1050" dirty="0"/>
          </a:p>
        </p:txBody>
      </p:sp>
      <p:pic>
        <p:nvPicPr>
          <p:cNvPr id="11" name="Picture 2" descr="Image result for western sare logo">
            <a:extLst>
              <a:ext uri="{FF2B5EF4-FFF2-40B4-BE49-F238E27FC236}">
                <a16:creationId xmlns:a16="http://schemas.microsoft.com/office/drawing/2014/main" id="{8ABCBC6B-AA7D-4B93-8CF9-D248783F25A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8859"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washington state university logo">
            <a:extLst>
              <a:ext uri="{FF2B5EF4-FFF2-40B4-BE49-F238E27FC236}">
                <a16:creationId xmlns:a16="http://schemas.microsoft.com/office/drawing/2014/main" id="{FE1FA04E-8838-4A57-9FE1-ACEFC4834B9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2C7D818-E8E7-4F33-8013-FC314A8B80BF}"/>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E34C28EB-8B8E-45E5-BFE1-4C5792155B3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56478" y="6005192"/>
            <a:ext cx="609904" cy="843028"/>
          </a:xfrm>
          <a:prstGeom prst="rect">
            <a:avLst/>
          </a:prstGeom>
        </p:spPr>
      </p:pic>
      <p:sp>
        <p:nvSpPr>
          <p:cNvPr id="21" name="TextBox 20">
            <a:extLst>
              <a:ext uri="{FF2B5EF4-FFF2-40B4-BE49-F238E27FC236}">
                <a16:creationId xmlns:a16="http://schemas.microsoft.com/office/drawing/2014/main" id="{2ED75468-B9AA-451F-BBAC-71BE0AFBC04B}"/>
              </a:ext>
            </a:extLst>
          </p:cNvPr>
          <p:cNvSpPr txBox="1"/>
          <p:nvPr/>
        </p:nvSpPr>
        <p:spPr>
          <a:xfrm>
            <a:off x="1997370" y="6545356"/>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AD6A2507-B9A4-45F1-BA8C-7B6DF6B18C2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481401" y="6154098"/>
            <a:ext cx="1302831" cy="646640"/>
          </a:xfrm>
          <a:prstGeom prst="rect">
            <a:avLst/>
          </a:prstGeom>
        </p:spPr>
      </p:pic>
    </p:spTree>
    <p:extLst>
      <p:ext uri="{BB962C8B-B14F-4D97-AF65-F5344CB8AC3E}">
        <p14:creationId xmlns:p14="http://schemas.microsoft.com/office/powerpoint/2010/main" val="68196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Mulch</a:t>
            </a:r>
            <a:r>
              <a:rPr lang="zh-CN" altLang="en-US" sz="4000" b="1" dirty="0">
                <a:solidFill>
                  <a:schemeClr val="bg1"/>
                </a:solidFill>
              </a:rPr>
              <a:t> </a:t>
            </a:r>
            <a:r>
              <a:rPr lang="en-US" altLang="zh-CN" sz="4000" b="1" dirty="0">
                <a:solidFill>
                  <a:schemeClr val="bg1"/>
                </a:solidFill>
              </a:rPr>
              <a:t>Laying</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394" y="1492281"/>
            <a:ext cx="5578844" cy="3277820"/>
          </a:xfrm>
          <a:prstGeom prst="rect">
            <a:avLst/>
          </a:prstGeom>
        </p:spPr>
        <p:txBody>
          <a:bodyPr wrap="square">
            <a:spAutoFit/>
          </a:bodyPr>
          <a:lstStyle/>
          <a:p>
            <a:pPr marL="342900" indent="-342900">
              <a:spcBef>
                <a:spcPts val="600"/>
              </a:spcBef>
              <a:buClr>
                <a:srgbClr val="FF0000"/>
              </a:buClr>
              <a:buSzPct val="100000"/>
              <a:buFont typeface="Wingdings" panose="05000000000000000000" pitchFamily="2" charset="2"/>
              <a:buChar char="v"/>
            </a:pPr>
            <a:r>
              <a:rPr lang="en-US" altLang="zh-CN" sz="2400" dirty="0">
                <a:latin typeface="Arial" charset="0"/>
                <a:ea typeface="Arial" charset="0"/>
                <a:cs typeface="Arial" charset="0"/>
              </a:rPr>
              <a:t>Feed</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mulch</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through</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roller</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bar</a:t>
            </a:r>
          </a:p>
          <a:p>
            <a:pPr marL="800100" lvl="1" indent="-342900">
              <a:spcBef>
                <a:spcPts val="600"/>
              </a:spcBef>
              <a:buClr>
                <a:srgbClr val="00B050"/>
              </a:buClr>
              <a:buSzPct val="120000"/>
              <a:buFont typeface="Arial" panose="020B0604020202020204" pitchFamily="34" charset="0"/>
              <a:buChar char="•"/>
            </a:pPr>
            <a:r>
              <a:rPr lang="en-US" altLang="zh-CN" sz="2400" dirty="0">
                <a:latin typeface="Arial" charset="0"/>
                <a:ea typeface="Arial" charset="0"/>
                <a:cs typeface="Arial" charset="0"/>
              </a:rPr>
              <a:t>Adjust</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tension</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so</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mulch</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can</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easily</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roll</a:t>
            </a:r>
            <a:r>
              <a:rPr lang="zh-CN" altLang="en-US" sz="2400" dirty="0">
                <a:latin typeface="Arial" charset="0"/>
                <a:ea typeface="Arial" charset="0"/>
                <a:cs typeface="Arial" charset="0"/>
              </a:rPr>
              <a:t> </a:t>
            </a:r>
            <a:br>
              <a:rPr lang="en-US" altLang="zh-CN" sz="2400" dirty="0">
                <a:latin typeface="Arial" charset="0"/>
                <a:ea typeface="Arial" charset="0"/>
                <a:cs typeface="Arial" charset="0"/>
              </a:rPr>
            </a:br>
            <a:endParaRPr lang="en-US" altLang="zh-CN" sz="2400" dirty="0">
              <a:latin typeface="Arial" charset="0"/>
              <a:ea typeface="Arial" charset="0"/>
              <a:cs typeface="Arial" charset="0"/>
            </a:endParaRPr>
          </a:p>
          <a:p>
            <a:pPr marL="342900" indent="-342900">
              <a:spcBef>
                <a:spcPts val="600"/>
              </a:spcBef>
              <a:buClr>
                <a:srgbClr val="FF0000"/>
              </a:buClr>
              <a:buSzPct val="100000"/>
              <a:buFont typeface="Wingdings" panose="05000000000000000000" pitchFamily="2" charset="2"/>
              <a:buChar char="v"/>
            </a:pPr>
            <a:r>
              <a:rPr lang="en-US" altLang="zh-CN" sz="2400" dirty="0">
                <a:latin typeface="Arial" charset="0"/>
                <a:ea typeface="Arial" charset="0"/>
                <a:cs typeface="Arial" charset="0"/>
              </a:rPr>
              <a:t>Pull</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mulch</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under</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guide</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wheels</a:t>
            </a:r>
            <a:r>
              <a:rPr lang="zh-CN" altLang="en-US" sz="2400" dirty="0">
                <a:latin typeface="Arial" charset="0"/>
                <a:ea typeface="Arial" charset="0"/>
                <a:cs typeface="Arial" charset="0"/>
              </a:rPr>
              <a:t> </a:t>
            </a:r>
            <a:br>
              <a:rPr lang="en-US" altLang="zh-CN" sz="2400" dirty="0">
                <a:latin typeface="Arial" charset="0"/>
                <a:ea typeface="Arial" charset="0"/>
                <a:cs typeface="Arial" charset="0"/>
              </a:rPr>
            </a:br>
            <a:endParaRPr lang="en-US" altLang="zh-CN" sz="2400" dirty="0">
              <a:latin typeface="Arial" charset="0"/>
              <a:ea typeface="Arial" charset="0"/>
              <a:cs typeface="Arial" charset="0"/>
            </a:endParaRPr>
          </a:p>
          <a:p>
            <a:pPr marL="342900" indent="-342900">
              <a:spcBef>
                <a:spcPts val="600"/>
              </a:spcBef>
              <a:buClr>
                <a:srgbClr val="FF0000"/>
              </a:buClr>
              <a:buSzPct val="100000"/>
              <a:buFont typeface="Wingdings" panose="05000000000000000000" pitchFamily="2" charset="2"/>
              <a:buChar char="v"/>
            </a:pPr>
            <a:r>
              <a:rPr lang="en-US" altLang="zh-CN" sz="2400" dirty="0">
                <a:latin typeface="Arial" charset="0"/>
                <a:ea typeface="Arial" charset="0"/>
                <a:cs typeface="Arial" charset="0"/>
              </a:rPr>
              <a:t>Wheel</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should</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rest slightly</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on</a:t>
            </a:r>
            <a:r>
              <a:rPr lang="zh-CN" altLang="en-US" sz="2400" dirty="0">
                <a:latin typeface="Arial" charset="0"/>
                <a:ea typeface="Arial" charset="0"/>
                <a:cs typeface="Arial" charset="0"/>
              </a:rPr>
              <a:t> </a:t>
            </a:r>
            <a:br>
              <a:rPr lang="en-US" altLang="zh-CN" sz="2400" dirty="0">
                <a:latin typeface="Arial" charset="0"/>
                <a:ea typeface="Arial" charset="0"/>
                <a:cs typeface="Arial" charset="0"/>
              </a:rPr>
            </a:br>
            <a:r>
              <a:rPr lang="en-US" altLang="zh-CN" sz="2400" dirty="0">
                <a:latin typeface="Arial" charset="0"/>
                <a:ea typeface="Arial" charset="0"/>
                <a:cs typeface="Arial" charset="0"/>
              </a:rPr>
              <a:t>mulch</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or</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float</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just above</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15250" y="741235"/>
            <a:ext cx="2225684" cy="3057716"/>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18915" y="3798952"/>
            <a:ext cx="3259894" cy="2102885"/>
          </a:xfrm>
          <a:prstGeom prst="rect">
            <a:avLst/>
          </a:prstGeom>
          <a:ln>
            <a:solidFill>
              <a:schemeClr val="tx1"/>
            </a:solidFill>
          </a:ln>
        </p:spPr>
      </p:pic>
      <p:sp>
        <p:nvSpPr>
          <p:cNvPr id="13" name="TextBox 12">
            <a:extLst>
              <a:ext uri="{FF2B5EF4-FFF2-40B4-BE49-F238E27FC236}">
                <a16:creationId xmlns:a16="http://schemas.microsoft.com/office/drawing/2014/main" id="{EAD04920-3B22-442D-8CE1-0FB555895CD0}"/>
              </a:ext>
            </a:extLst>
          </p:cNvPr>
          <p:cNvSpPr txBox="1"/>
          <p:nvPr/>
        </p:nvSpPr>
        <p:spPr>
          <a:xfrm>
            <a:off x="60977" y="5572183"/>
            <a:ext cx="3020037" cy="338554"/>
          </a:xfrm>
          <a:prstGeom prst="rect">
            <a:avLst/>
          </a:prstGeom>
          <a:noFill/>
        </p:spPr>
        <p:txBody>
          <a:bodyPr wrap="square" rtlCol="0">
            <a:spAutoFit/>
          </a:bodyPr>
          <a:lstStyle/>
          <a:p>
            <a:r>
              <a:rPr lang="en-US" altLang="zh-CN" sz="1600" dirty="0" err="1">
                <a:solidFill>
                  <a:schemeClr val="accent1">
                    <a:lumMod val="50000"/>
                  </a:schemeClr>
                </a:solidFill>
              </a:rPr>
              <a:t>Ghimire</a:t>
            </a:r>
            <a:r>
              <a:rPr lang="en-US" altLang="zh-CN" sz="1600" dirty="0">
                <a:solidFill>
                  <a:schemeClr val="accent1">
                    <a:lumMod val="50000"/>
                  </a:schemeClr>
                </a:solidFill>
              </a:rPr>
              <a:t> et</a:t>
            </a:r>
            <a:r>
              <a:rPr lang="zh-CN" altLang="en-US" sz="1600" dirty="0">
                <a:solidFill>
                  <a:schemeClr val="accent1">
                    <a:lumMod val="50000"/>
                  </a:schemeClr>
                </a:solidFill>
              </a:rPr>
              <a:t> </a:t>
            </a:r>
            <a:r>
              <a:rPr lang="en-US" altLang="zh-CN" sz="1600" dirty="0">
                <a:solidFill>
                  <a:schemeClr val="accent1">
                    <a:lumMod val="50000"/>
                  </a:schemeClr>
                </a:solidFill>
              </a:rPr>
              <a:t>al.,</a:t>
            </a:r>
            <a:r>
              <a:rPr lang="zh-CN" altLang="en-US" sz="1600" dirty="0">
                <a:solidFill>
                  <a:schemeClr val="accent1">
                    <a:lumMod val="50000"/>
                  </a:schemeClr>
                </a:solidFill>
              </a:rPr>
              <a:t> </a:t>
            </a:r>
            <a:r>
              <a:rPr lang="en-US" altLang="zh-CN" sz="1600" dirty="0">
                <a:solidFill>
                  <a:schemeClr val="accent1">
                    <a:lumMod val="50000"/>
                  </a:schemeClr>
                </a:solidFill>
              </a:rPr>
              <a:t>2017</a:t>
            </a:r>
            <a:endParaRPr lang="en-US" sz="1600" dirty="0">
              <a:solidFill>
                <a:schemeClr val="accent1">
                  <a:lumMod val="50000"/>
                </a:schemeClr>
              </a:solidFill>
            </a:endParaRPr>
          </a:p>
        </p:txBody>
      </p:sp>
      <p:pic>
        <p:nvPicPr>
          <p:cNvPr id="14" name="Picture 2" descr="Image result for western sare logo">
            <a:extLst>
              <a:ext uri="{FF2B5EF4-FFF2-40B4-BE49-F238E27FC236}">
                <a16:creationId xmlns:a16="http://schemas.microsoft.com/office/drawing/2014/main" id="{554480E9-FD86-493B-8A84-E21BE44224E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48859"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washington state university logo">
            <a:extLst>
              <a:ext uri="{FF2B5EF4-FFF2-40B4-BE49-F238E27FC236}">
                <a16:creationId xmlns:a16="http://schemas.microsoft.com/office/drawing/2014/main" id="{3FC9C702-1275-4F89-A413-16D27E27694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84722A0-A1D1-48A4-819E-A1A38188FF87}"/>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7"/>
              </a:rPr>
              <a:t>https://smallfruits.wsu.edu</a:t>
            </a:r>
            <a:endParaRPr lang="en-US" sz="1400" b="1" i="1" u="sng"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78209EAB-BC1C-448E-8142-7B8F641D1DA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56478" y="6005192"/>
            <a:ext cx="609904" cy="843028"/>
          </a:xfrm>
          <a:prstGeom prst="rect">
            <a:avLst/>
          </a:prstGeom>
        </p:spPr>
      </p:pic>
      <p:sp>
        <p:nvSpPr>
          <p:cNvPr id="23" name="TextBox 22">
            <a:extLst>
              <a:ext uri="{FF2B5EF4-FFF2-40B4-BE49-F238E27FC236}">
                <a16:creationId xmlns:a16="http://schemas.microsoft.com/office/drawing/2014/main" id="{F236D7B2-8DA1-4403-967D-EDCC0F802990}"/>
              </a:ext>
            </a:extLst>
          </p:cNvPr>
          <p:cNvSpPr txBox="1"/>
          <p:nvPr/>
        </p:nvSpPr>
        <p:spPr>
          <a:xfrm>
            <a:off x="1997370" y="6545356"/>
            <a:ext cx="2486162" cy="307777"/>
          </a:xfrm>
          <a:prstGeom prst="rect">
            <a:avLst/>
          </a:prstGeom>
          <a:noFill/>
        </p:spPr>
        <p:txBody>
          <a:bodyPr wrap="square" rtlCol="0">
            <a:spAutoFit/>
          </a:bodyPr>
          <a:lstStyle/>
          <a:p>
            <a:r>
              <a:rPr lang="en-US" sz="1400" b="1" u="sng" dirty="0">
                <a:hlinkClick r:id="rId7"/>
              </a:rPr>
              <a:t>biodegradablemulch.org</a:t>
            </a:r>
            <a:endParaRPr lang="en-US" sz="1400" b="1" i="1" u="sng" dirty="0">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CFAF0A78-6249-4EC0-8C5D-1451E64DEF8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481401" y="6154098"/>
            <a:ext cx="1302831" cy="646640"/>
          </a:xfrm>
          <a:prstGeom prst="rect">
            <a:avLst/>
          </a:prstGeom>
        </p:spPr>
      </p:pic>
    </p:spTree>
    <p:extLst>
      <p:ext uri="{BB962C8B-B14F-4D97-AF65-F5344CB8AC3E}">
        <p14:creationId xmlns:p14="http://schemas.microsoft.com/office/powerpoint/2010/main" val="2116877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E0E37F-D971-4225-8FDF-AC727969C302}"/>
              </a:ext>
            </a:extLst>
          </p:cNvPr>
          <p:cNvSpPr>
            <a:spLocks noGrp="1"/>
          </p:cNvSpPr>
          <p:nvPr>
            <p:ph type="subTitle" idx="1"/>
          </p:nvPr>
        </p:nvSpPr>
        <p:spPr>
          <a:xfrm>
            <a:off x="1" y="-8387"/>
            <a:ext cx="9144000" cy="679506"/>
          </a:xfrm>
          <a:solidFill>
            <a:srgbClr val="C00000"/>
          </a:solidFill>
        </p:spPr>
        <p:txBody>
          <a:bodyPr>
            <a:noAutofit/>
          </a:bodyPr>
          <a:lstStyle/>
          <a:p>
            <a:r>
              <a:rPr lang="en-US" altLang="zh-CN" sz="4000" b="1" dirty="0">
                <a:solidFill>
                  <a:schemeClr val="bg1"/>
                </a:solidFill>
              </a:rPr>
              <a:t>Mulch</a:t>
            </a:r>
            <a:r>
              <a:rPr lang="zh-CN" altLang="en-US" sz="4000" b="1" dirty="0">
                <a:solidFill>
                  <a:schemeClr val="bg1"/>
                </a:solidFill>
              </a:rPr>
              <a:t> </a:t>
            </a:r>
            <a:r>
              <a:rPr lang="en-US" altLang="zh-CN" sz="4000" b="1" dirty="0">
                <a:solidFill>
                  <a:schemeClr val="bg1"/>
                </a:solidFill>
              </a:rPr>
              <a:t>Laying</a:t>
            </a:r>
            <a:endParaRPr lang="en-US" sz="4000" b="1" dirty="0">
              <a:solidFill>
                <a:schemeClr val="bg1"/>
              </a:solidFill>
            </a:endParaRPr>
          </a:p>
        </p:txBody>
      </p:sp>
      <p:cxnSp>
        <p:nvCxnSpPr>
          <p:cNvPr id="6" name="Straight Connector 5">
            <a:extLst>
              <a:ext uri="{FF2B5EF4-FFF2-40B4-BE49-F238E27FC236}">
                <a16:creationId xmlns:a16="http://schemas.microsoft.com/office/drawing/2014/main" id="{E5BC79F2-B18F-4CBC-A6C2-01643A61299B}"/>
              </a:ext>
            </a:extLst>
          </p:cNvPr>
          <p:cNvCxnSpPr/>
          <p:nvPr/>
        </p:nvCxnSpPr>
        <p:spPr>
          <a:xfrm>
            <a:off x="0" y="5901837"/>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37848" y="1639873"/>
            <a:ext cx="4148871" cy="3046988"/>
          </a:xfrm>
          <a:prstGeom prst="rect">
            <a:avLst/>
          </a:prstGeom>
        </p:spPr>
        <p:txBody>
          <a:bodyPr wrap="square">
            <a:spAutoFit/>
          </a:bodyPr>
          <a:lstStyle/>
          <a:p>
            <a:pPr marL="342900" indent="-342900">
              <a:buClr>
                <a:srgbClr val="FF0000"/>
              </a:buClr>
              <a:buSzPct val="100000"/>
              <a:buFont typeface="Wingdings" panose="05000000000000000000" pitchFamily="2" charset="2"/>
              <a:buChar char="v"/>
            </a:pPr>
            <a:r>
              <a:rPr lang="en-US" altLang="zh-CN" sz="2400" dirty="0">
                <a:latin typeface="Arial" charset="0"/>
                <a:ea typeface="Arial" charset="0"/>
                <a:cs typeface="Arial" charset="0"/>
              </a:rPr>
              <a:t>Stabilize</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and place drip tape in desired location </a:t>
            </a:r>
            <a:br>
              <a:rPr lang="en-US" altLang="zh-CN" sz="2400" dirty="0">
                <a:latin typeface="Arial" charset="0"/>
                <a:ea typeface="Arial" charset="0"/>
                <a:cs typeface="Arial" charset="0"/>
              </a:rPr>
            </a:br>
            <a:endParaRPr lang="en-US" altLang="zh-CN" sz="2400" dirty="0">
              <a:latin typeface="Arial" charset="0"/>
              <a:ea typeface="Arial" charset="0"/>
              <a:cs typeface="Arial" charset="0"/>
            </a:endParaRPr>
          </a:p>
          <a:p>
            <a:pPr marL="342900" indent="-342900">
              <a:buClr>
                <a:srgbClr val="FF0000"/>
              </a:buClr>
              <a:buSzPct val="100000"/>
              <a:buFont typeface="Wingdings" panose="05000000000000000000" pitchFamily="2" charset="2"/>
              <a:buChar char="v"/>
            </a:pPr>
            <a:r>
              <a:rPr lang="en-US" altLang="zh-CN" sz="2400" dirty="0">
                <a:latin typeface="Arial" charset="0"/>
                <a:ea typeface="Arial" charset="0"/>
                <a:cs typeface="Arial" charset="0"/>
              </a:rPr>
              <a:t>Shovel</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soil</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at</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end</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of</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row</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and</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on</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sides</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of</a:t>
            </a:r>
            <a:r>
              <a:rPr lang="zh-CN" altLang="en-US" sz="2400" dirty="0">
                <a:latin typeface="Arial" charset="0"/>
                <a:ea typeface="Arial" charset="0"/>
                <a:cs typeface="Arial" charset="0"/>
              </a:rPr>
              <a:t> </a:t>
            </a:r>
            <a:r>
              <a:rPr lang="en-US" altLang="zh-CN" sz="2400" dirty="0">
                <a:latin typeface="Arial" charset="0"/>
                <a:ea typeface="Arial" charset="0"/>
                <a:cs typeface="Arial" charset="0"/>
              </a:rPr>
              <a:t>wheels</a:t>
            </a:r>
            <a:r>
              <a:rPr lang="zh-CN" altLang="en-US" sz="2400" dirty="0">
                <a:latin typeface="Arial" charset="0"/>
                <a:ea typeface="Arial" charset="0"/>
                <a:cs typeface="Arial" charset="0"/>
              </a:rPr>
              <a:t> </a:t>
            </a:r>
            <a:br>
              <a:rPr lang="en-US" altLang="zh-CN" sz="2400" dirty="0">
                <a:latin typeface="Arial" charset="0"/>
                <a:ea typeface="Arial" charset="0"/>
                <a:cs typeface="Arial" charset="0"/>
              </a:rPr>
            </a:br>
            <a:endParaRPr lang="en-US" altLang="zh-CN" sz="2400" dirty="0">
              <a:latin typeface="Arial" charset="0"/>
              <a:ea typeface="Arial" charset="0"/>
              <a:cs typeface="Arial" charset="0"/>
            </a:endParaRPr>
          </a:p>
          <a:p>
            <a:pPr marL="342900" indent="-342900">
              <a:buClr>
                <a:srgbClr val="FF0000"/>
              </a:buClr>
              <a:buSzPct val="100000"/>
              <a:buFont typeface="Wingdings" panose="05000000000000000000" pitchFamily="2" charset="2"/>
              <a:buChar char="v"/>
            </a:pPr>
            <a:r>
              <a:rPr lang="en-US" altLang="zh-CN" sz="2400" dirty="0">
                <a:latin typeface="Arial" charset="0"/>
                <a:ea typeface="Arial" charset="0"/>
                <a:cs typeface="Arial" charset="0"/>
              </a:rPr>
              <a:t>Secure the drip tape at the end of row</a:t>
            </a:r>
          </a:p>
        </p:txBody>
      </p:sp>
      <p:sp>
        <p:nvSpPr>
          <p:cNvPr id="13" name="TextBox 12">
            <a:extLst>
              <a:ext uri="{FF2B5EF4-FFF2-40B4-BE49-F238E27FC236}">
                <a16:creationId xmlns:a16="http://schemas.microsoft.com/office/drawing/2014/main" id="{EAD04920-3B22-442D-8CE1-0FB555895CD0}"/>
              </a:ext>
            </a:extLst>
          </p:cNvPr>
          <p:cNvSpPr txBox="1"/>
          <p:nvPr/>
        </p:nvSpPr>
        <p:spPr>
          <a:xfrm>
            <a:off x="7160217" y="5520101"/>
            <a:ext cx="3020037" cy="338554"/>
          </a:xfrm>
          <a:prstGeom prst="rect">
            <a:avLst/>
          </a:prstGeom>
          <a:noFill/>
        </p:spPr>
        <p:txBody>
          <a:bodyPr wrap="square" rtlCol="0">
            <a:spAutoFit/>
          </a:bodyPr>
          <a:lstStyle/>
          <a:p>
            <a:r>
              <a:rPr lang="en-US" altLang="zh-CN" sz="1600" dirty="0" err="1">
                <a:solidFill>
                  <a:schemeClr val="accent1">
                    <a:lumMod val="50000"/>
                  </a:schemeClr>
                </a:solidFill>
              </a:rPr>
              <a:t>Ghimire</a:t>
            </a:r>
            <a:r>
              <a:rPr lang="en-US" altLang="zh-CN" sz="1600" dirty="0">
                <a:solidFill>
                  <a:schemeClr val="accent1">
                    <a:lumMod val="50000"/>
                  </a:schemeClr>
                </a:solidFill>
              </a:rPr>
              <a:t> et</a:t>
            </a:r>
            <a:r>
              <a:rPr lang="zh-CN" altLang="en-US" sz="1600" dirty="0">
                <a:solidFill>
                  <a:schemeClr val="accent1">
                    <a:lumMod val="50000"/>
                  </a:schemeClr>
                </a:solidFill>
              </a:rPr>
              <a:t> </a:t>
            </a:r>
            <a:r>
              <a:rPr lang="en-US" altLang="zh-CN" sz="1600" dirty="0">
                <a:solidFill>
                  <a:schemeClr val="accent1">
                    <a:lumMod val="50000"/>
                  </a:schemeClr>
                </a:solidFill>
              </a:rPr>
              <a:t>al.,</a:t>
            </a:r>
            <a:r>
              <a:rPr lang="zh-CN" altLang="en-US" sz="1600" dirty="0">
                <a:solidFill>
                  <a:schemeClr val="accent1">
                    <a:lumMod val="50000"/>
                  </a:schemeClr>
                </a:solidFill>
              </a:rPr>
              <a:t> </a:t>
            </a:r>
            <a:r>
              <a:rPr lang="en-US" altLang="zh-CN" sz="1600" dirty="0">
                <a:solidFill>
                  <a:schemeClr val="accent1">
                    <a:lumMod val="50000"/>
                  </a:schemeClr>
                </a:solidFill>
              </a:rPr>
              <a:t>2017</a:t>
            </a:r>
            <a:endParaRPr lang="en-US" sz="1600" dirty="0">
              <a:solidFill>
                <a:schemeClr val="accent1">
                  <a:lumMod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99429" y="2215962"/>
            <a:ext cx="4644571" cy="2612571"/>
          </a:xfrm>
          <a:prstGeom prst="rect">
            <a:avLst/>
          </a:prstGeom>
          <a:ln>
            <a:solidFill>
              <a:schemeClr val="tx1"/>
            </a:solidFill>
          </a:ln>
        </p:spPr>
      </p:pic>
      <p:pic>
        <p:nvPicPr>
          <p:cNvPr id="12" name="Picture 2" descr="Image result for western sare logo">
            <a:extLst>
              <a:ext uri="{FF2B5EF4-FFF2-40B4-BE49-F238E27FC236}">
                <a16:creationId xmlns:a16="http://schemas.microsoft.com/office/drawing/2014/main" id="{746CAFD0-16A8-42EA-80AA-24EA5B61E3C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8859" y="6002707"/>
            <a:ext cx="897529" cy="8127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washington state university logo">
            <a:extLst>
              <a:ext uri="{FF2B5EF4-FFF2-40B4-BE49-F238E27FC236}">
                <a16:creationId xmlns:a16="http://schemas.microsoft.com/office/drawing/2014/main" id="{2424F6EF-F590-437C-8B45-8626D4235C5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37891" y="6033325"/>
            <a:ext cx="1979219" cy="8246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8581D79-9A9D-45A7-9DB6-F23987148390}"/>
              </a:ext>
            </a:extLst>
          </p:cNvPr>
          <p:cNvSpPr txBox="1"/>
          <p:nvPr/>
        </p:nvSpPr>
        <p:spPr>
          <a:xfrm>
            <a:off x="6697016" y="6550223"/>
            <a:ext cx="2486162" cy="307777"/>
          </a:xfrm>
          <a:prstGeom prst="rect">
            <a:avLst/>
          </a:prstGeom>
          <a:noFill/>
        </p:spPr>
        <p:txBody>
          <a:bodyPr wrap="square" rtlCol="0">
            <a:spAutoFit/>
          </a:bodyPr>
          <a:lstStyle/>
          <a:p>
            <a:r>
              <a:rPr lang="en-US" sz="1400" b="1" u="sng" dirty="0">
                <a:hlinkClick r:id="rId6"/>
              </a:rPr>
              <a:t>https://smallfruits.wsu.edu</a:t>
            </a:r>
            <a:endParaRPr lang="en-US" sz="1400" b="1" i="1" u="sng"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83182F36-85AF-4FB0-B5A0-CD7836B9080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56478" y="6005192"/>
            <a:ext cx="609904" cy="843028"/>
          </a:xfrm>
          <a:prstGeom prst="rect">
            <a:avLst/>
          </a:prstGeom>
        </p:spPr>
      </p:pic>
      <p:sp>
        <p:nvSpPr>
          <p:cNvPr id="22" name="TextBox 21">
            <a:extLst>
              <a:ext uri="{FF2B5EF4-FFF2-40B4-BE49-F238E27FC236}">
                <a16:creationId xmlns:a16="http://schemas.microsoft.com/office/drawing/2014/main" id="{F8B5A477-41B5-411B-B428-C72BBA9682D4}"/>
              </a:ext>
            </a:extLst>
          </p:cNvPr>
          <p:cNvSpPr txBox="1"/>
          <p:nvPr/>
        </p:nvSpPr>
        <p:spPr>
          <a:xfrm>
            <a:off x="1997370" y="6545356"/>
            <a:ext cx="2486162" cy="307777"/>
          </a:xfrm>
          <a:prstGeom prst="rect">
            <a:avLst/>
          </a:prstGeom>
          <a:noFill/>
        </p:spPr>
        <p:txBody>
          <a:bodyPr wrap="square" rtlCol="0">
            <a:spAutoFit/>
          </a:bodyPr>
          <a:lstStyle/>
          <a:p>
            <a:r>
              <a:rPr lang="en-US" sz="1400" b="1" u="sng" dirty="0">
                <a:hlinkClick r:id="rId6"/>
              </a:rPr>
              <a:t>biodegradablemulch.org</a:t>
            </a:r>
            <a:endParaRPr lang="en-US" sz="1400" b="1" i="1" u="sng"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0B988E19-9CB9-40BA-B2E2-D49D2F595DE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481401" y="6154098"/>
            <a:ext cx="1302831" cy="646640"/>
          </a:xfrm>
          <a:prstGeom prst="rect">
            <a:avLst/>
          </a:prstGeom>
        </p:spPr>
      </p:pic>
    </p:spTree>
    <p:extLst>
      <p:ext uri="{BB962C8B-B14F-4D97-AF65-F5344CB8AC3E}">
        <p14:creationId xmlns:p14="http://schemas.microsoft.com/office/powerpoint/2010/main" val="20205645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11&quot;/&gt;&lt;property id=&quot;20307&quot; value=&quot;261&quot;/&gt;&lt;/object&gt;&lt;object type=&quot;3&quot; unique_id=&quot;10015&quot;&gt;&lt;property id=&quot;20148&quot; value=&quot;5&quot;/&gt;&lt;property id=&quot;20300&quot; value=&quot;Slide 2&quot;/&gt;&lt;property id=&quot;20307&quot; value=&quot;274&quot;/&gt;&lt;/object&gt;&lt;object type=&quot;3&quot; unique_id=&quot;10016&quot;&gt;&lt;property id=&quot;20148&quot; value=&quot;5&quot;/&gt;&lt;property id=&quot;20300&quot; value=&quot;Slide 3&quot;/&gt;&lt;property id=&quot;20307&quot; value=&quot;268&quot;/&gt;&lt;/object&gt;&lt;object type=&quot;3&quot; unique_id=&quot;10017&quot;&gt;&lt;property id=&quot;20148&quot; value=&quot;5&quot;/&gt;&lt;property id=&quot;20300&quot; value=&quot;Slide 4&quot;/&gt;&lt;property id=&quot;20307&quot; value=&quot;267&quot;/&gt;&lt;/object&gt;&lt;object type=&quot;3&quot; unique_id=&quot;10018&quot;&gt;&lt;property id=&quot;20148&quot; value=&quot;5&quot;/&gt;&lt;property id=&quot;20300&quot; value=&quot;Slide 5&quot;/&gt;&lt;property id=&quot;20307&quot; value=&quot;264&quot;/&gt;&lt;/object&gt;&lt;object type=&quot;3&quot; unique_id=&quot;10019&quot;&gt;&lt;property id=&quot;20148&quot; value=&quot;5&quot;/&gt;&lt;property id=&quot;20300&quot; value=&quot;Slide 6&quot;/&gt;&lt;property id=&quot;20307&quot; value=&quot;266&quot;/&gt;&lt;/object&gt;&lt;object type=&quot;3&quot; unique_id=&quot;10020&quot;&gt;&lt;property id=&quot;20148&quot; value=&quot;5&quot;/&gt;&lt;property id=&quot;20300&quot; value=&quot;Slide 7&quot;/&gt;&lt;property id=&quot;20307&quot; value=&quot;269&quot;/&gt;&lt;/object&gt;&lt;object type=&quot;3&quot; unique_id=&quot;10021&quot;&gt;&lt;property id=&quot;20148&quot; value=&quot;5&quot;/&gt;&lt;property id=&quot;20300&quot; value=&quot;Slide 8&quot;/&gt;&lt;property id=&quot;20307&quot; value=&quot;265&quot;/&gt;&lt;/object&gt;&lt;object type=&quot;3&quot; unique_id=&quot;10022&quot;&gt;&lt;property id=&quot;20148&quot; value=&quot;5&quot;/&gt;&lt;property id=&quot;20300&quot; value=&quot;Slide 9&quot;/&gt;&lt;property id=&quot;20307&quot; value=&quot;270&quot;/&gt;&lt;/object&gt;&lt;object type=&quot;3&quot; unique_id=&quot;10023&quot;&gt;&lt;property id=&quot;20148&quot; value=&quot;5&quot;/&gt;&lt;property id=&quot;20300&quot; value=&quot;Slide 10&quot;/&gt;&lt;property id=&quot;20307&quot; value=&quot;273&quot;/&gt;&lt;/object&gt;&lt;/object&gt;&lt;object type=&quot;8&quot; unique_id=&quot;10014&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745</TotalTime>
  <Words>1242</Words>
  <Application>Microsoft Office PowerPoint</Application>
  <PresentationFormat>On-screen Show (4:3)</PresentationFormat>
  <Paragraphs>150</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Courier New</vt:lpstr>
      <vt:lpstr>Georgia</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Huan</dc:creator>
  <cp:lastModifiedBy>srijana shrestha</cp:lastModifiedBy>
  <cp:revision>169</cp:revision>
  <cp:lastPrinted>2020-01-29T20:07:09Z</cp:lastPrinted>
  <dcterms:created xsi:type="dcterms:W3CDTF">2019-11-22T20:56:08Z</dcterms:created>
  <dcterms:modified xsi:type="dcterms:W3CDTF">2020-10-22T17:52:01Z</dcterms:modified>
</cp:coreProperties>
</file>