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7" r:id="rId2"/>
    <p:sldId id="256" r:id="rId3"/>
    <p:sldId id="264" r:id="rId4"/>
    <p:sldId id="265" r:id="rId5"/>
    <p:sldId id="267" r:id="rId6"/>
    <p:sldId id="268" r:id="rId7"/>
    <p:sldId id="270" r:id="rId8"/>
    <p:sldId id="271" r:id="rId9"/>
    <p:sldId id="272" r:id="rId10"/>
    <p:sldId id="261" r:id="rId11"/>
  </p:sldIdLst>
  <p:sldSz cx="9144000" cy="6858000" type="screen4x3"/>
  <p:notesSz cx="7023100" cy="93091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resh Ghimire" initials="SG" lastIdx="2" clrIdx="0">
    <p:extLst>
      <p:ext uri="{19B8F6BF-5375-455C-9EA6-DF929625EA0E}">
        <p15:presenceInfo xmlns:p15="http://schemas.microsoft.com/office/powerpoint/2012/main" userId="43ee7a9b1852d7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0" autoAdjust="0"/>
    <p:restoredTop sz="91769"/>
  </p:normalViewPr>
  <p:slideViewPr>
    <p:cSldViewPr snapToGrid="0">
      <p:cViewPr varScale="1">
        <p:scale>
          <a:sx n="62" d="100"/>
          <a:sy n="62" d="100"/>
        </p:scale>
        <p:origin x="16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525B31E7-BA5A-4FD5-B053-1CA1574BF6EC}" type="datetimeFigureOut">
              <a:rPr lang="en-US" smtClean="0"/>
              <a:t>10/22/2020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F8955ED5-0279-47B3-AEDE-208769416FA5}" type="slidenum">
              <a:rPr lang="en-US" smtClean="0"/>
              <a:t>‹#›</a:t>
            </a:fld>
            <a:endParaRPr lang="en-US"/>
          </a:p>
        </p:txBody>
      </p:sp>
    </p:spTree>
    <p:extLst>
      <p:ext uri="{BB962C8B-B14F-4D97-AF65-F5344CB8AC3E}">
        <p14:creationId xmlns:p14="http://schemas.microsoft.com/office/powerpoint/2010/main" val="2059516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8F434F8-4741-D045-94F8-A6D90911E41B}" type="datetimeFigureOut">
              <a:rPr lang="en-US" smtClean="0"/>
              <a:t>10/22/2020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01F3C80-264B-2C49-A40C-8EBD705FC967}" type="slidenum">
              <a:rPr lang="en-US" smtClean="0"/>
              <a:t>‹#›</a:t>
            </a:fld>
            <a:endParaRPr lang="en-US"/>
          </a:p>
        </p:txBody>
      </p:sp>
    </p:spTree>
    <p:extLst>
      <p:ext uri="{BB962C8B-B14F-4D97-AF65-F5344CB8AC3E}">
        <p14:creationId xmlns:p14="http://schemas.microsoft.com/office/powerpoint/2010/main" val="97358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provides information on methods and procedures for soil sampling for plastic fragments post-tillage.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a:t>
            </a:fld>
            <a:endParaRPr lang="en-US"/>
          </a:p>
        </p:txBody>
      </p:sp>
    </p:spTree>
    <p:extLst>
      <p:ext uri="{BB962C8B-B14F-4D97-AF65-F5344CB8AC3E}">
        <p14:creationId xmlns:p14="http://schemas.microsoft.com/office/powerpoint/2010/main" val="151381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Soil sampling is used to measure visible mulch fragments and is a measure of initial degradation. It is not a direct measure of the rate or extent of biodegradation. If PE mulch is in the soil, it is necessary to estimate its amount prior to BDM application. This sampling procedure does not distinguish between polyethylene (PE) and BDM.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2</a:t>
            </a:fld>
            <a:endParaRPr lang="en-US"/>
          </a:p>
        </p:txBody>
      </p:sp>
    </p:spTree>
    <p:extLst>
      <p:ext uri="{BB962C8B-B14F-4D97-AF65-F5344CB8AC3E}">
        <p14:creationId xmlns:p14="http://schemas.microsoft.com/office/powerpoint/2010/main" val="343395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highlight>
                  <a:srgbClr val="00FF00"/>
                </a:highlight>
                <a:latin typeface="+mn-lt"/>
                <a:ea typeface="+mn-ea"/>
                <a:cs typeface="+mn-cs"/>
              </a:rPr>
              <a:t>Collect 5 representative soil samples from the field you wish to sample using an X or Z pattern. Each sample area should be 3 ft x 3 ft to a depth of 1/2 foot or to tillage depth. Place the excavated soil on a piece of plywood (≥ 4 ft × 4 ft).</a:t>
            </a:r>
          </a:p>
          <a:p>
            <a:r>
              <a:rPr lang="en-US" sz="1200" kern="1200" dirty="0">
                <a:solidFill>
                  <a:schemeClr val="tx1"/>
                </a:solidFill>
                <a:effectLst/>
                <a:highlight>
                  <a:srgbClr val="00FF00"/>
                </a:highlight>
                <a:latin typeface="+mn-lt"/>
                <a:ea typeface="+mn-ea"/>
                <a:cs typeface="+mn-cs"/>
              </a:rPr>
              <a:t> </a:t>
            </a:r>
          </a:p>
          <a:p>
            <a:endParaRPr lang="en-US" dirty="0">
              <a:solidFill>
                <a:srgbClr val="00B050"/>
              </a:solidFill>
              <a:highlight>
                <a:srgbClr val="00FF00"/>
              </a:highlight>
            </a:endParaRPr>
          </a:p>
        </p:txBody>
      </p:sp>
      <p:sp>
        <p:nvSpPr>
          <p:cNvPr id="4" name="Slide Number Placeholder 3"/>
          <p:cNvSpPr>
            <a:spLocks noGrp="1"/>
          </p:cNvSpPr>
          <p:nvPr>
            <p:ph type="sldNum" sz="quarter" idx="10"/>
          </p:nvPr>
        </p:nvSpPr>
        <p:spPr/>
        <p:txBody>
          <a:bodyPr/>
          <a:lstStyle/>
          <a:p>
            <a:fld id="{001F3C80-264B-2C49-A40C-8EBD705FC967}" type="slidenum">
              <a:rPr lang="en-US" smtClean="0"/>
              <a:t>3</a:t>
            </a:fld>
            <a:endParaRPr lang="en-US"/>
          </a:p>
        </p:txBody>
      </p:sp>
    </p:spTree>
    <p:extLst>
      <p:ext uri="{BB962C8B-B14F-4D97-AF65-F5344CB8AC3E}">
        <p14:creationId xmlns:p14="http://schemas.microsoft.com/office/powerpoint/2010/main" val="72420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Mix the soil thoroughly and spread it out on the plywood. Reduce the amount of soil in the sample using the quartering method: divide the soil into quarters by creating two lines intersecting at right angles at the center of the pile (Fig. 1). If plastic fragments are found in multiple quarters, divide the fragments and place them on the respective quarters (Fig. 2). Discard two diagonally opposite quarters (Fig. 1).</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1F3C80-264B-2C49-A40C-8EBD705FC967}" type="slidenum">
              <a:rPr lang="en-US" smtClean="0"/>
              <a:t>4</a:t>
            </a:fld>
            <a:endParaRPr lang="en-US"/>
          </a:p>
        </p:txBody>
      </p:sp>
    </p:spTree>
    <p:extLst>
      <p:ext uri="{BB962C8B-B14F-4D97-AF65-F5344CB8AC3E}">
        <p14:creationId xmlns:p14="http://schemas.microsoft.com/office/powerpoint/2010/main" val="212364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Re-mix the sample  and carry out this quartering procedure a total of four times, so that the final sample size is 1/16 of the original sample size, which is approximately 2.5 gallons.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1F3C80-264B-2C49-A40C-8EBD705FC967}" type="slidenum">
              <a:rPr lang="en-US" smtClean="0"/>
              <a:t>5</a:t>
            </a:fld>
            <a:endParaRPr lang="en-US"/>
          </a:p>
        </p:txBody>
      </p:sp>
    </p:spTree>
    <p:extLst>
      <p:ext uri="{BB962C8B-B14F-4D97-AF65-F5344CB8AC3E}">
        <p14:creationId xmlns:p14="http://schemas.microsoft.com/office/powerpoint/2010/main" val="77623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recover mulch fragments from the soil sample, first dry the soil (Fig. 3A), then grind it with a heavy rolling pin (marble works well) (Fig. 3B). As you grind the soil, collect the plastic fragments and place them in a sealable plastic bag (Fig. 3C). Sieve the soil using the No. 8 sieve and place plastic fragments captured by the sieve into the bag. Place the plastic fragments in a large bowl or container (approx. 2 gal.), and rinse with tap water agitating gently by hand to remove any adhering soil. Pour the water out through the no. 10 sieve to capture the plastic pieces (Fig. 3D).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6</a:t>
            </a:fld>
            <a:endParaRPr lang="en-US"/>
          </a:p>
        </p:txBody>
      </p:sp>
    </p:spTree>
    <p:extLst>
      <p:ext uri="{BB962C8B-B14F-4D97-AF65-F5344CB8AC3E}">
        <p14:creationId xmlns:p14="http://schemas.microsoft.com/office/powerpoint/2010/main" val="270523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Place the clean plastic fragments from each soil sample in a labeled paper bag and air dry. Record the total weight of the mulch fragments in each sample after air drying. This requires a precision balance that can read 1 mg to 100 g (Fig. 4). Calculate the average weight of plastic per sample by dividing total weight by number of samples. For example: The weight of plastic recovered in each of the 5 samples is 0.8, 1.2, 1.0, 1.1 and 0.9 g.</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1F3C80-264B-2C49-A40C-8EBD705FC967}" type="slidenum">
              <a:rPr lang="en-US" smtClean="0"/>
              <a:t>7</a:t>
            </a:fld>
            <a:endParaRPr lang="en-US"/>
          </a:p>
        </p:txBody>
      </p:sp>
    </p:spTree>
    <p:extLst>
      <p:ext uri="{BB962C8B-B14F-4D97-AF65-F5344CB8AC3E}">
        <p14:creationId xmlns:p14="http://schemas.microsoft.com/office/powerpoint/2010/main" val="1433448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multiplication factor for weight of mulch/acre is obtained by dividing the number of ft</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per acre (43,560 ft</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by the total area sampled (each sample area is 9 ft</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multiplying by 16 (measured sample was 1/16 of 3 ft x 3 ft sample).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8</a:t>
            </a:fld>
            <a:endParaRPr lang="en-US"/>
          </a:p>
        </p:txBody>
      </p:sp>
    </p:spTree>
    <p:extLst>
      <p:ext uri="{BB962C8B-B14F-4D97-AF65-F5344CB8AC3E}">
        <p14:creationId xmlns:p14="http://schemas.microsoft.com/office/powerpoint/2010/main" val="152646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Calculate </a:t>
            </a:r>
            <a:r>
              <a:rPr lang="en-US" sz="1200" kern="1200" dirty="0">
                <a:solidFill>
                  <a:schemeClr val="tx1"/>
                </a:solidFill>
                <a:effectLst/>
                <a:latin typeface="+mn-lt"/>
                <a:ea typeface="+mn-ea"/>
                <a:cs typeface="+mn-cs"/>
              </a:rPr>
              <a:t>the area of mulch from the weight of mulch using the following equation:</a:t>
            </a:r>
          </a:p>
          <a:p>
            <a:r>
              <a:rPr lang="en-US" sz="1200" kern="1200" dirty="0">
                <a:solidFill>
                  <a:schemeClr val="tx1"/>
                </a:solidFill>
                <a:effectLst/>
                <a:latin typeface="+mn-lt"/>
                <a:ea typeface="+mn-ea"/>
                <a:cs typeface="+mn-cs"/>
              </a:rPr>
              <a:t>· Total area of mulch per acre = weight of mulch / (density of mulch x thickness of mulch)</a:t>
            </a:r>
          </a:p>
          <a:p>
            <a:r>
              <a:rPr lang="en-US" sz="1200" kern="1200" dirty="0">
                <a:solidFill>
                  <a:schemeClr val="tx1"/>
                </a:solidFill>
                <a:effectLst/>
                <a:latin typeface="+mn-lt"/>
                <a:ea typeface="+mn-ea"/>
                <a:cs typeface="+mn-cs"/>
              </a:rPr>
              <a:t>· Mulch density: BDM = 1.37 g/cm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and PE mulch = 0.94 g/cm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Assumption of thickness of mulch: 1 mil = 0.00254 cm</a:t>
            </a:r>
          </a:p>
          <a:p>
            <a:r>
              <a:rPr lang="en-US" sz="1200" kern="1200" dirty="0">
                <a:solidFill>
                  <a:schemeClr val="tx1"/>
                </a:solidFill>
                <a:effectLst/>
                <a:latin typeface="+mn-lt"/>
                <a:ea typeface="+mn-ea"/>
                <a:cs typeface="+mn-cs"/>
              </a:rPr>
              <a:t>· Using the above example, recovered mulch per acre = 77,440 g / (1.37 g/cm</a:t>
            </a:r>
            <a:r>
              <a:rPr lang="en-US" sz="1200"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x 0.00254 cm) </a:t>
            </a:r>
          </a:p>
          <a:p>
            <a:r>
              <a:rPr lang="en-US" sz="1200" kern="1200" dirty="0">
                <a:solidFill>
                  <a:schemeClr val="tx1"/>
                </a:solidFill>
                <a:effectLst/>
                <a:latin typeface="+mn-lt"/>
                <a:ea typeface="+mn-ea"/>
                <a:cs typeface="+mn-cs"/>
              </a:rPr>
              <a:t>               = 22,254,152 cm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or 23,954 ft</a:t>
            </a:r>
            <a:r>
              <a:rPr lang="en-US" sz="1200" kern="1200" baseline="300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9</a:t>
            </a:fld>
            <a:endParaRPr lang="en-US"/>
          </a:p>
        </p:txBody>
      </p:sp>
    </p:spTree>
    <p:extLst>
      <p:ext uri="{BB962C8B-B14F-4D97-AF65-F5344CB8AC3E}">
        <p14:creationId xmlns:p14="http://schemas.microsoft.com/office/powerpoint/2010/main" val="4080502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40409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83951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45985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95981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323F-1C05-47A1-B3FC-1422C9F2AC2F}"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51773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5323F-1C05-47A1-B3FC-1422C9F2AC2F}"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29072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C5323F-1C05-47A1-B3FC-1422C9F2AC2F}" type="datetimeFigureOut">
              <a:rPr lang="en-US" smtClean="0"/>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30776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5323F-1C05-47A1-B3FC-1422C9F2AC2F}" type="datetimeFigureOut">
              <a:rPr lang="en-US" smtClean="0"/>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518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323F-1C05-47A1-B3FC-1422C9F2AC2F}" type="datetimeFigureOut">
              <a:rPr lang="en-US" smtClean="0"/>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73907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44933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53521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323F-1C05-47A1-B3FC-1422C9F2AC2F}" type="datetimeFigureOut">
              <a:rPr lang="en-US" smtClean="0"/>
              <a:t>10/22/2020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5F54B-3805-4B90-AEE4-63E7DA1B145A}" type="slidenum">
              <a:rPr lang="en-US" smtClean="0"/>
              <a:t>‹#›</a:t>
            </a:fld>
            <a:endParaRPr lang="en-US"/>
          </a:p>
        </p:txBody>
      </p:sp>
    </p:spTree>
    <p:extLst>
      <p:ext uri="{BB962C8B-B14F-4D97-AF65-F5344CB8AC3E}">
        <p14:creationId xmlns:p14="http://schemas.microsoft.com/office/powerpoint/2010/main" val="2140300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s3.wp.wsu.edu/uploads/sites/2181/2020/07/Soil-sampling-factsheet.pdf" TargetMode="External"/><Relationship Id="rId7" Type="http://schemas.openxmlformats.org/officeDocument/2006/relationships/hyperlink" Target="https://smallfruits.wsu.edu/" TargetMode="External"/><Relationship Id="rId2" Type="http://schemas.openxmlformats.org/officeDocument/2006/relationships/hyperlink" Target="https://doi.org/10.1016/j.scitotenv.2019.135577"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www.youtube.com/watch?v=o2TzGlZ6SCs&amp;feature=youtu.be" TargetMode="Externa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jpeg"/><Relationship Id="rId7" Type="http://schemas.openxmlformats.org/officeDocument/2006/relationships/hyperlink" Target="https://smallfruits.wsu.ed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9.png"/><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5.jpeg"/><Relationship Id="rId5" Type="http://schemas.openxmlformats.org/officeDocument/2006/relationships/image" Target="../media/image13.png"/><Relationship Id="rId10" Type="http://schemas.openxmlformats.org/officeDocument/2006/relationships/image" Target="../media/image4.jpeg"/><Relationship Id="rId4" Type="http://schemas.openxmlformats.org/officeDocument/2006/relationships/image" Target="../media/image12.png"/><Relationship Id="rId9" Type="http://schemas.openxmlformats.org/officeDocument/2006/relationships/hyperlink" Target="https://smallfruits.wsu.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5.jpe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897529" y="3510027"/>
            <a:ext cx="7642622" cy="872003"/>
          </a:xfrm>
        </p:spPr>
        <p:txBody>
          <a:bodyPr>
            <a:noAutofit/>
          </a:bodyPr>
          <a:lstStyle/>
          <a:p>
            <a:r>
              <a:rPr lang="en-US" sz="4000" b="1" dirty="0">
                <a:solidFill>
                  <a:srgbClr val="C00000"/>
                </a:solidFill>
              </a:rPr>
              <a:t>Soil Sampling For Visible Plastic Fragments Post Tillage</a:t>
            </a:r>
            <a:r>
              <a:rPr lang="en-US" sz="4000" dirty="0">
                <a:solidFill>
                  <a:srgbClr val="C00000"/>
                </a:solidFill>
              </a:rPr>
              <a:t> </a:t>
            </a:r>
          </a:p>
        </p:txBody>
      </p:sp>
      <p:cxnSp>
        <p:nvCxnSpPr>
          <p:cNvPr id="5" name="Straight Connector 4">
            <a:extLst>
              <a:ext uri="{FF2B5EF4-FFF2-40B4-BE49-F238E27FC236}">
                <a16:creationId xmlns:a16="http://schemas.microsoft.com/office/drawing/2014/main" id="{E2EDE5D7-38B6-4673-B423-CD87297DB393}"/>
              </a:ext>
            </a:extLst>
          </p:cNvPr>
          <p:cNvCxnSpPr>
            <a:cxnSpLocks/>
          </p:cNvCxnSpPr>
          <p:nvPr/>
        </p:nvCxnSpPr>
        <p:spPr>
          <a:xfrm>
            <a:off x="1" y="838494"/>
            <a:ext cx="91439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F9EAEC5-3734-45F2-83E0-7A1332FEFC6D}"/>
              </a:ext>
            </a:extLst>
          </p:cNvPr>
          <p:cNvSpPr txBox="1">
            <a:spLocks/>
          </p:cNvSpPr>
          <p:nvPr/>
        </p:nvSpPr>
        <p:spPr>
          <a:xfrm>
            <a:off x="293911" y="4922571"/>
            <a:ext cx="8556171" cy="76294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Carol</a:t>
            </a:r>
            <a:r>
              <a:rPr lang="zh-CN" altLang="en-US" dirty="0"/>
              <a:t> </a:t>
            </a:r>
            <a:r>
              <a:rPr lang="en-US" altLang="zh-CN" dirty="0"/>
              <a:t>Miles</a:t>
            </a:r>
            <a:r>
              <a:rPr lang="zh-CN" altLang="en-US" dirty="0"/>
              <a:t> </a:t>
            </a:r>
            <a:r>
              <a:rPr lang="en-US" altLang="zh-CN" dirty="0"/>
              <a:t>and</a:t>
            </a:r>
            <a:r>
              <a:rPr lang="zh-CN" altLang="en-US" dirty="0"/>
              <a:t> </a:t>
            </a:r>
            <a:r>
              <a:rPr lang="en-US" altLang="zh-CN" dirty="0"/>
              <a:t>Huan</a:t>
            </a:r>
            <a:r>
              <a:rPr lang="zh-CN" altLang="en-US" dirty="0"/>
              <a:t> </a:t>
            </a:r>
            <a:r>
              <a:rPr lang="en-US" altLang="zh-CN" dirty="0"/>
              <a:t>Zhang, </a:t>
            </a:r>
            <a:r>
              <a:rPr lang="en-US" altLang="zh-CN" dirty="0">
                <a:solidFill>
                  <a:schemeClr val="accent1"/>
                </a:solidFill>
              </a:rPr>
              <a:t>Washington</a:t>
            </a:r>
            <a:r>
              <a:rPr lang="zh-CN" altLang="en-US" dirty="0">
                <a:solidFill>
                  <a:schemeClr val="accent1"/>
                </a:solidFill>
              </a:rPr>
              <a:t> </a:t>
            </a:r>
            <a:r>
              <a:rPr lang="en-US" altLang="zh-CN" dirty="0">
                <a:solidFill>
                  <a:schemeClr val="accent1"/>
                </a:solidFill>
              </a:rPr>
              <a:t>State</a:t>
            </a:r>
            <a:r>
              <a:rPr lang="zh-CN" altLang="en-US" dirty="0">
                <a:solidFill>
                  <a:schemeClr val="accent1"/>
                </a:solidFill>
              </a:rPr>
              <a:t> </a:t>
            </a:r>
            <a:r>
              <a:rPr lang="en-US" altLang="zh-CN" dirty="0">
                <a:solidFill>
                  <a:schemeClr val="accent1"/>
                </a:solidFill>
              </a:rPr>
              <a:t>University</a:t>
            </a:r>
          </a:p>
          <a:p>
            <a:r>
              <a:rPr lang="en-US" dirty="0"/>
              <a:t>Shuresh Ghimire, </a:t>
            </a:r>
            <a:r>
              <a:rPr lang="en-US" dirty="0">
                <a:solidFill>
                  <a:schemeClr val="accent1"/>
                </a:solidFill>
              </a:rPr>
              <a:t>University of Connecticut</a:t>
            </a:r>
          </a:p>
        </p:txBody>
      </p:sp>
      <p:sp>
        <p:nvSpPr>
          <p:cNvPr id="12" name="Subtitle 2">
            <a:extLst>
              <a:ext uri="{FF2B5EF4-FFF2-40B4-BE49-F238E27FC236}">
                <a16:creationId xmlns:a16="http://schemas.microsoft.com/office/drawing/2014/main" id="{2F9EAEC5-3734-45F2-83E0-7A1332FEFC6D}"/>
              </a:ext>
            </a:extLst>
          </p:cNvPr>
          <p:cNvSpPr txBox="1">
            <a:spLocks/>
          </p:cNvSpPr>
          <p:nvPr/>
        </p:nvSpPr>
        <p:spPr>
          <a:xfrm>
            <a:off x="-69013" y="240260"/>
            <a:ext cx="9282021" cy="827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a:t>Soil-Biodegradable</a:t>
            </a:r>
            <a:r>
              <a:rPr lang="zh-CN" altLang="en-US" sz="2800" dirty="0"/>
              <a:t> </a:t>
            </a:r>
            <a:r>
              <a:rPr lang="en-US" altLang="zh-CN" sz="2800" dirty="0"/>
              <a:t>Plastic</a:t>
            </a:r>
            <a:r>
              <a:rPr lang="zh-CN" altLang="en-US" sz="2800" dirty="0"/>
              <a:t> </a:t>
            </a:r>
            <a:r>
              <a:rPr lang="en-US" altLang="zh-CN" sz="2800" dirty="0"/>
              <a:t>Mulch</a:t>
            </a:r>
            <a:r>
              <a:rPr lang="zh-CN" altLang="en-US" sz="2800" dirty="0"/>
              <a:t> </a:t>
            </a:r>
            <a:r>
              <a:rPr lang="en-US" altLang="zh-CN" sz="2800" dirty="0"/>
              <a:t>Professional</a:t>
            </a:r>
            <a:r>
              <a:rPr lang="zh-CN" altLang="en-US" sz="2800" dirty="0"/>
              <a:t> </a:t>
            </a:r>
            <a:r>
              <a:rPr lang="en-US" altLang="zh-CN" sz="2800" dirty="0"/>
              <a:t>Training</a:t>
            </a:r>
            <a:endParaRPr lang="en-US" sz="28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23229" y="1068067"/>
            <a:ext cx="3697533" cy="2352604"/>
          </a:xfrm>
          <a:prstGeom prst="rect">
            <a:avLst/>
          </a:prstGeom>
        </p:spPr>
      </p:pic>
      <p:pic>
        <p:nvPicPr>
          <p:cNvPr id="19"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23" name="TextBox 22">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235045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Resources</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0735" y="947895"/>
            <a:ext cx="8619688" cy="4493538"/>
          </a:xfrm>
          <a:prstGeom prst="rect">
            <a:avLst/>
          </a:prstGeom>
        </p:spPr>
        <p:txBody>
          <a:bodyPr wrap="square">
            <a:spAutoFit/>
          </a:bodyPr>
          <a:lstStyle/>
          <a:p>
            <a:pPr marL="342900" indent="-342900">
              <a:buClr>
                <a:srgbClr val="FF0000"/>
              </a:buClr>
              <a:buFont typeface="Symbol" charset="2"/>
              <a:buChar char=""/>
              <a:tabLst>
                <a:tab pos="228600" algn="l"/>
              </a:tabLst>
            </a:pPr>
            <a:r>
              <a:rPr lang="en-US" sz="2200" dirty="0"/>
              <a:t>Ghimire, S., M. </a:t>
            </a:r>
            <a:r>
              <a:rPr lang="en-US" sz="2200" dirty="0" err="1"/>
              <a:t>Flury</a:t>
            </a:r>
            <a:r>
              <a:rPr lang="en-US" sz="2200" dirty="0"/>
              <a:t>, E. Scheenstra, and C. Miles. 2019.</a:t>
            </a:r>
            <a:r>
              <a:rPr lang="en-US" sz="2200" b="1" dirty="0"/>
              <a:t> </a:t>
            </a:r>
            <a:r>
              <a:rPr lang="en-GB" sz="2200" dirty="0"/>
              <a:t>Sampling and degradation of biodegradable plastic and paper mulches in field after tillage incorporation. Science of the Total Environment. </a:t>
            </a:r>
            <a:r>
              <a:rPr lang="en-GB" sz="2200" u="sng" dirty="0">
                <a:hlinkClick r:id="rId2"/>
              </a:rPr>
              <a:t>https://doi.org/10.1016/j.scitotenv.2019.135577</a:t>
            </a:r>
            <a:endParaRPr lang="en-GB" sz="2200" u="sng" dirty="0"/>
          </a:p>
          <a:p>
            <a:pPr marR="0" lvl="0">
              <a:spcBef>
                <a:spcPts val="0"/>
              </a:spcBef>
              <a:spcAft>
                <a:spcPts val="0"/>
              </a:spcAft>
              <a:buClr>
                <a:srgbClr val="FF0000"/>
              </a:buClr>
              <a:tabLst>
                <a:tab pos="228600" algn="l"/>
              </a:tabLst>
            </a:pPr>
            <a:endParaRPr lang="en-US" sz="2200" dirty="0">
              <a:latin typeface="Arial" charset="0"/>
              <a:ea typeface="Arial" charset="0"/>
              <a:cs typeface="Arial" charset="0"/>
            </a:endParaRPr>
          </a:p>
          <a:p>
            <a:pPr marL="342900" marR="0" lvl="0" indent="-342900">
              <a:spcBef>
                <a:spcPts val="0"/>
              </a:spcBef>
              <a:spcAft>
                <a:spcPts val="0"/>
              </a:spcAft>
              <a:buClr>
                <a:srgbClr val="FF0000"/>
              </a:buClr>
              <a:buFont typeface="Symbol" charset="2"/>
              <a:buChar char=""/>
              <a:tabLst>
                <a:tab pos="228600" algn="l"/>
              </a:tabLst>
            </a:pPr>
            <a:r>
              <a:rPr lang="en-US" sz="2200" dirty="0">
                <a:latin typeface="Arial" charset="0"/>
                <a:ea typeface="Arial" charset="0"/>
                <a:cs typeface="Arial" charset="0"/>
              </a:rPr>
              <a:t>Soil sampling method to assess the amount of plastic fragments in the field</a:t>
            </a:r>
          </a:p>
          <a:p>
            <a:pPr marL="341313" marR="0" lvl="0">
              <a:spcBef>
                <a:spcPts val="0"/>
              </a:spcBef>
              <a:spcAft>
                <a:spcPts val="0"/>
              </a:spcAft>
              <a:buClr>
                <a:srgbClr val="FF0000"/>
              </a:buClr>
              <a:tabLst>
                <a:tab pos="228600" algn="l"/>
              </a:tabLst>
            </a:pPr>
            <a:r>
              <a:rPr lang="en-US" sz="2200" dirty="0">
                <a:hlinkClick r:id="rId3"/>
              </a:rPr>
              <a:t>https://s3.wp.wsu.edu/uploads/sites/2181/2020/07/Soil-sampling-factsheet.pdf</a:t>
            </a:r>
            <a:br>
              <a:rPr lang="en-US" sz="2200" dirty="0"/>
            </a:br>
            <a:endParaRPr lang="en-US" sz="2200" dirty="0"/>
          </a:p>
          <a:p>
            <a:pPr marL="342900" marR="0" lvl="0" indent="-342900">
              <a:spcBef>
                <a:spcPts val="0"/>
              </a:spcBef>
              <a:spcAft>
                <a:spcPts val="0"/>
              </a:spcAft>
              <a:buClr>
                <a:srgbClr val="FF0000"/>
              </a:buClr>
              <a:buFont typeface="Symbol" charset="2"/>
              <a:buChar char=""/>
              <a:tabLst>
                <a:tab pos="228600" algn="l"/>
              </a:tabLst>
            </a:pPr>
            <a:r>
              <a:rPr lang="en-US" sz="2200" b="1" dirty="0">
                <a:latin typeface="Arial" charset="0"/>
                <a:ea typeface="Arial" charset="0"/>
                <a:cs typeface="Arial" charset="0"/>
              </a:rPr>
              <a:t>Video</a:t>
            </a:r>
            <a:r>
              <a:rPr lang="en-US" sz="2200" dirty="0">
                <a:latin typeface="Arial" charset="0"/>
                <a:ea typeface="Arial" charset="0"/>
                <a:cs typeface="Arial" charset="0"/>
              </a:rPr>
              <a:t> – </a:t>
            </a:r>
            <a:r>
              <a:rPr lang="en-US" altLang="zh-CN" sz="2200" dirty="0">
                <a:latin typeface="Arial" charset="0"/>
                <a:ea typeface="Arial" charset="0"/>
                <a:cs typeface="Arial" charset="0"/>
              </a:rPr>
              <a:t>Soil</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Sample</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Methods </a:t>
            </a:r>
            <a:r>
              <a:rPr lang="en-US" sz="2200" dirty="0">
                <a:hlinkClick r:id="rId4"/>
              </a:rPr>
              <a:t>https://www.youtube.com/watch?v=o2TzGlZ6SCs&amp;feature=youtu.be</a:t>
            </a:r>
            <a:endParaRPr lang="en-US" sz="2200" dirty="0">
              <a:solidFill>
                <a:srgbClr val="FF0000"/>
              </a:solidFill>
              <a:effectLst/>
              <a:latin typeface="Arial" charset="0"/>
              <a:ea typeface="Arial" charset="0"/>
              <a:cs typeface="Arial" charset="0"/>
            </a:endParaRPr>
          </a:p>
        </p:txBody>
      </p:sp>
      <p:pic>
        <p:nvPicPr>
          <p:cNvPr id="11"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7"/>
              </a:rPr>
              <a:t>https://smallfruits.wsu.edu</a:t>
            </a:r>
            <a:endParaRPr lang="en-US" sz="1400" b="1" i="1" u="sng"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21" name="TextBox 20">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7"/>
              </a:rPr>
              <a:t>biodegradablemulch.org</a:t>
            </a:r>
            <a:endParaRPr lang="en-US" sz="1400" b="1" i="1" u="sng"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28902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Measuring Visible Mulch</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D04920-3B22-442D-8CE1-0FB555895CD0}"/>
              </a:ext>
            </a:extLst>
          </p:cNvPr>
          <p:cNvSpPr txBox="1"/>
          <p:nvPr/>
        </p:nvSpPr>
        <p:spPr>
          <a:xfrm>
            <a:off x="0" y="5578126"/>
            <a:ext cx="3496235" cy="338554"/>
          </a:xfrm>
          <a:prstGeom prst="rect">
            <a:avLst/>
          </a:prstGeom>
          <a:noFill/>
        </p:spPr>
        <p:txBody>
          <a:bodyPr wrap="square" rtlCol="0">
            <a:spAutoFit/>
          </a:bodyPr>
          <a:lstStyle/>
          <a:p>
            <a:r>
              <a:rPr lang="en-US" altLang="zh-CN" sz="1600" dirty="0" err="1">
                <a:solidFill>
                  <a:schemeClr val="accent5">
                    <a:lumMod val="50000"/>
                  </a:schemeClr>
                </a:solidFill>
              </a:rPr>
              <a:t>Ghimire</a:t>
            </a:r>
            <a:r>
              <a:rPr lang="en-US" altLang="zh-CN" sz="1600" dirty="0">
                <a:solidFill>
                  <a:schemeClr val="accent5">
                    <a:lumMod val="50000"/>
                  </a:schemeClr>
                </a:solidFill>
              </a:rPr>
              <a:t> 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t>
            </a:r>
            <a:endParaRPr lang="en-US" sz="1600" dirty="0">
              <a:solidFill>
                <a:schemeClr val="accent5">
                  <a:lumMod val="50000"/>
                </a:schemeClr>
              </a:solidFill>
            </a:endParaRPr>
          </a:p>
        </p:txBody>
      </p:sp>
      <p:sp>
        <p:nvSpPr>
          <p:cNvPr id="2" name="Rectangle 1"/>
          <p:cNvSpPr/>
          <p:nvPr/>
        </p:nvSpPr>
        <p:spPr>
          <a:xfrm>
            <a:off x="-1678" y="815148"/>
            <a:ext cx="8314237" cy="4708981"/>
          </a:xfrm>
          <a:prstGeom prst="rect">
            <a:avLst/>
          </a:prstGeom>
        </p:spPr>
        <p:txBody>
          <a:bodyPr wrap="square">
            <a:spAutoFit/>
          </a:bodyPr>
          <a:lstStyle/>
          <a:p>
            <a:pPr marL="342900" indent="-342900">
              <a:buClr>
                <a:srgbClr val="FF0000"/>
              </a:buClr>
              <a:buFont typeface="Wingdings" panose="05000000000000000000" pitchFamily="2" charset="2"/>
              <a:buChar char="v"/>
            </a:pPr>
            <a:r>
              <a:rPr lang="en-US" altLang="zh-CN" sz="2400" dirty="0">
                <a:latin typeface="Arial" charset="0"/>
                <a:ea typeface="Arial" charset="0"/>
                <a:cs typeface="Arial" charset="0"/>
              </a:rPr>
              <a:t>Why do we sample soil?</a:t>
            </a:r>
            <a:br>
              <a:rPr lang="en-US" altLang="zh-CN" sz="2400" dirty="0">
                <a:latin typeface="Arial" charset="0"/>
                <a:ea typeface="Arial" charset="0"/>
                <a:cs typeface="Arial" charset="0"/>
              </a:rPr>
            </a:br>
            <a:endParaRPr lang="en-US" altLang="zh-CN" sz="2000" dirty="0">
              <a:latin typeface="Arial" charset="0"/>
              <a:ea typeface="Arial" charset="0"/>
              <a:cs typeface="Arial" charset="0"/>
            </a:endParaRPr>
          </a:p>
          <a:p>
            <a:pPr marL="457200" marR="0" lvl="0" indent="-228600">
              <a:buClr>
                <a:srgbClr val="00B050"/>
              </a:buClr>
              <a:buSzPct val="120000"/>
              <a:buFont typeface="Arial" charset="0"/>
              <a:buChar char="•"/>
            </a:pPr>
            <a:r>
              <a:rPr lang="en-US" sz="2400" dirty="0">
                <a:latin typeface="Arial" charset="0"/>
                <a:ea typeface="Arial" charset="0"/>
                <a:cs typeface="Arial" charset="0"/>
              </a:rPr>
              <a:t>Presence of visible mulch fragments as a measure of initial stages of mulch degradation</a:t>
            </a:r>
            <a:br>
              <a:rPr lang="en-US" sz="2400" dirty="0">
                <a:latin typeface="Arial" charset="0"/>
                <a:ea typeface="Arial" charset="0"/>
                <a:cs typeface="Arial" charset="0"/>
              </a:rPr>
            </a:br>
            <a:endParaRPr lang="en-US" sz="2000" dirty="0">
              <a:latin typeface="Arial" charset="0"/>
              <a:ea typeface="Arial" charset="0"/>
              <a:cs typeface="Arial" charset="0"/>
            </a:endParaRPr>
          </a:p>
          <a:p>
            <a:pPr marL="457200" marR="0" lvl="0" indent="-228600">
              <a:buClr>
                <a:srgbClr val="00B050"/>
              </a:buClr>
              <a:buSzPct val="120000"/>
              <a:buFont typeface="Arial" charset="0"/>
              <a:buChar char="•"/>
            </a:pPr>
            <a:r>
              <a:rPr lang="en-US" sz="2400" dirty="0">
                <a:latin typeface="Arial" charset="0"/>
                <a:ea typeface="Arial" charset="0"/>
                <a:cs typeface="Arial" charset="0"/>
              </a:rPr>
              <a:t>Not a direct measure of rate or extent of biodegradation</a:t>
            </a:r>
            <a:br>
              <a:rPr lang="en-US" sz="2400" dirty="0">
                <a:latin typeface="Arial" charset="0"/>
                <a:ea typeface="Arial" charset="0"/>
                <a:cs typeface="Arial" charset="0"/>
              </a:rPr>
            </a:br>
            <a:endParaRPr lang="en-US" sz="2000" dirty="0">
              <a:latin typeface="Arial" charset="0"/>
              <a:ea typeface="Arial" charset="0"/>
              <a:cs typeface="Arial" charset="0"/>
            </a:endParaRPr>
          </a:p>
          <a:p>
            <a:pPr marL="457200" indent="-228600">
              <a:buClr>
                <a:srgbClr val="00B050"/>
              </a:buClr>
              <a:buSzPct val="120000"/>
              <a:buFont typeface="Arial" charset="0"/>
              <a:buChar char="•"/>
            </a:pPr>
            <a:r>
              <a:rPr lang="en-US" sz="2400" dirty="0"/>
              <a:t>If PE mulch in the soil, estimate </a:t>
            </a:r>
            <a:br>
              <a:rPr lang="en-US" sz="2400" dirty="0"/>
            </a:br>
            <a:r>
              <a:rPr lang="en-US" sz="2400" dirty="0"/>
              <a:t>amount prior to BDM</a:t>
            </a:r>
            <a:br>
              <a:rPr lang="en-US" sz="2400" dirty="0"/>
            </a:br>
            <a:endParaRPr lang="en-US" sz="2400" dirty="0"/>
          </a:p>
          <a:p>
            <a:pPr marL="457200" indent="-228600">
              <a:buClr>
                <a:srgbClr val="00B050"/>
              </a:buClr>
              <a:buSzPct val="120000"/>
              <a:buFont typeface="Arial" charset="0"/>
              <a:buChar char="•"/>
            </a:pPr>
            <a:r>
              <a:rPr lang="en-US" sz="2400" dirty="0"/>
              <a:t>Sampling procedure does not </a:t>
            </a:r>
            <a:br>
              <a:rPr lang="en-US" sz="2400" dirty="0"/>
            </a:br>
            <a:r>
              <a:rPr lang="en-US" sz="2400" dirty="0"/>
              <a:t>distinguish between PE and BDM </a:t>
            </a:r>
            <a:br>
              <a:rPr lang="en-US" sz="2400" dirty="0"/>
            </a:br>
            <a:r>
              <a:rPr lang="en-US" sz="2400" dirty="0"/>
              <a:t>plastic</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6060946" y="2793143"/>
            <a:ext cx="2308405" cy="3623659"/>
          </a:xfrm>
          <a:prstGeom prst="rect">
            <a:avLst/>
          </a:prstGeom>
        </p:spPr>
      </p:pic>
      <p:pic>
        <p:nvPicPr>
          <p:cNvPr id="19"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23" name="TextBox 22">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352526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Collecting</a:t>
            </a:r>
            <a:r>
              <a:rPr lang="zh-CN" altLang="en-US" sz="4000" b="1" dirty="0">
                <a:solidFill>
                  <a:schemeClr val="bg1"/>
                </a:solidFill>
              </a:rPr>
              <a:t> </a:t>
            </a:r>
            <a:r>
              <a:rPr lang="en-US" altLang="zh-CN" sz="4000" b="1" dirty="0">
                <a:solidFill>
                  <a:schemeClr val="bg1"/>
                </a:solidFill>
              </a:rPr>
              <a:t>Soil</a:t>
            </a:r>
            <a:r>
              <a:rPr lang="zh-CN" altLang="en-US" sz="4000" b="1" dirty="0">
                <a:solidFill>
                  <a:schemeClr val="bg1"/>
                </a:solidFill>
              </a:rPr>
              <a:t> </a:t>
            </a:r>
            <a:r>
              <a:rPr lang="en-US" altLang="zh-CN" sz="4000" b="1" dirty="0">
                <a:solidFill>
                  <a:schemeClr val="bg1"/>
                </a:solidFill>
              </a:rPr>
              <a:t>Samples</a:t>
            </a:r>
            <a:r>
              <a:rPr lang="zh-CN" altLang="en-US" sz="4000" b="1" dirty="0">
                <a:solidFill>
                  <a:schemeClr val="bg1"/>
                </a:solidFill>
              </a:rPr>
              <a:t> </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70032" y="1206127"/>
            <a:ext cx="3719468" cy="4524315"/>
          </a:xfrm>
          <a:prstGeom prst="rect">
            <a:avLst/>
          </a:prstGeom>
          <a:noFill/>
        </p:spPr>
        <p:txBody>
          <a:bodyPr wrap="square">
            <a:spAutoFit/>
          </a:bodyPr>
          <a:lstStyle/>
          <a:p>
            <a:pPr marL="228600" indent="-228600">
              <a:buClr>
                <a:srgbClr val="00B050"/>
              </a:buClr>
              <a:buSzPct val="120000"/>
              <a:buFont typeface="Arial" panose="020B0604020202020204" pitchFamily="34" charset="0"/>
              <a:buChar char="•"/>
            </a:pPr>
            <a:r>
              <a:rPr lang="en-US" sz="2400" dirty="0">
                <a:latin typeface="Arial" charset="0"/>
                <a:ea typeface="Arial" charset="0"/>
                <a:cs typeface="Arial" charset="0"/>
              </a:rPr>
              <a:t>Collect 5 random soil samples from each field</a:t>
            </a:r>
          </a:p>
          <a:p>
            <a:pPr>
              <a:buClr>
                <a:srgbClr val="00B050"/>
              </a:buClr>
              <a:buSzPct val="120000"/>
            </a:pPr>
            <a:endParaRPr lang="en-US" sz="2400" dirty="0">
              <a:latin typeface="Arial" charset="0"/>
              <a:ea typeface="Arial" charset="0"/>
              <a:cs typeface="Arial" charset="0"/>
            </a:endParaRPr>
          </a:p>
          <a:p>
            <a:pPr marL="228600" indent="-228600">
              <a:buClr>
                <a:srgbClr val="00B050"/>
              </a:buClr>
              <a:buSzPct val="120000"/>
              <a:buFont typeface="Arial" panose="020B0604020202020204" pitchFamily="34" charset="0"/>
              <a:buChar char="•"/>
            </a:pPr>
            <a:r>
              <a:rPr lang="en-US" sz="2400" dirty="0">
                <a:latin typeface="+mj-lt"/>
              </a:rPr>
              <a:t>Use an X or Z pattern</a:t>
            </a:r>
            <a:endParaRPr lang="en-US" sz="2400" dirty="0">
              <a:latin typeface="+mj-lt"/>
              <a:ea typeface="Arial" charset="0"/>
              <a:cs typeface="Arial" charset="0"/>
            </a:endParaRPr>
          </a:p>
          <a:p>
            <a:pPr marL="228600" indent="-228600">
              <a:buClr>
                <a:srgbClr val="00B050"/>
              </a:buClr>
              <a:buSzPct val="120000"/>
              <a:buFont typeface="Arial" panose="020B0604020202020204" pitchFamily="34" charset="0"/>
              <a:buChar char="•"/>
            </a:pPr>
            <a:endParaRPr lang="en-US" sz="2400" dirty="0">
              <a:latin typeface="Arial" charset="0"/>
              <a:ea typeface="Arial" charset="0"/>
              <a:cs typeface="Arial" charset="0"/>
            </a:endParaRPr>
          </a:p>
          <a:p>
            <a:pPr marL="228600" indent="-228600">
              <a:buClr>
                <a:srgbClr val="00B050"/>
              </a:buClr>
              <a:buSzPct val="120000"/>
              <a:buFont typeface="Arial" panose="020B0604020202020204" pitchFamily="34" charset="0"/>
              <a:buChar char="•"/>
            </a:pPr>
            <a:r>
              <a:rPr lang="en-US" sz="2400" dirty="0">
                <a:latin typeface="Arial" charset="0"/>
                <a:ea typeface="Arial" charset="0"/>
                <a:cs typeface="Arial" charset="0"/>
              </a:rPr>
              <a:t>Each sample </a:t>
            </a:r>
            <a:r>
              <a:rPr lang="en-US" sz="2400" dirty="0"/>
              <a:t>3 ft </a:t>
            </a:r>
            <a:r>
              <a:rPr lang="en-US" altLang="zh-CN" sz="2400" dirty="0"/>
              <a:t>x</a:t>
            </a:r>
            <a:r>
              <a:rPr lang="zh-CN" altLang="en-US" sz="2400" dirty="0"/>
              <a:t> </a:t>
            </a:r>
            <a:r>
              <a:rPr lang="en-US" sz="2400" dirty="0"/>
              <a:t>3 ft </a:t>
            </a:r>
            <a:r>
              <a:rPr lang="en-US" altLang="zh-CN" sz="2400" dirty="0"/>
              <a:t>x depth ½ </a:t>
            </a:r>
            <a:r>
              <a:rPr lang="en-US" altLang="zh-CN" sz="2400" dirty="0" err="1"/>
              <a:t>ft</a:t>
            </a:r>
            <a:r>
              <a:rPr lang="en-US" altLang="zh-CN" sz="2400" dirty="0"/>
              <a:t> or to tillage depth</a:t>
            </a:r>
            <a:br>
              <a:rPr lang="en-US" altLang="zh-CN" sz="2400" dirty="0"/>
            </a:br>
            <a:endParaRPr lang="en-US" sz="2400" dirty="0">
              <a:latin typeface="Arial" charset="0"/>
              <a:ea typeface="Arial" charset="0"/>
              <a:cs typeface="Arial" charset="0"/>
            </a:endParaRPr>
          </a:p>
          <a:p>
            <a:pPr marL="228600" indent="-228600">
              <a:buClr>
                <a:srgbClr val="00B050"/>
              </a:buClr>
              <a:buSzPct val="120000"/>
              <a:buFont typeface="Arial" panose="020B0604020202020204" pitchFamily="34" charset="0"/>
              <a:buChar char="•"/>
            </a:pPr>
            <a:r>
              <a:rPr lang="en-US" altLang="zh-CN" sz="2400" dirty="0">
                <a:latin typeface="Arial" charset="0"/>
                <a:ea typeface="Arial" charset="0"/>
                <a:cs typeface="Arial" charset="0"/>
              </a:rPr>
              <a:t>Place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sample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on</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plywood</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a:t>
            </a:r>
            <a:r>
              <a:rPr lang="mr-IN" sz="2400" dirty="0"/>
              <a:t>≥ 4 ft × 4 ft)</a:t>
            </a:r>
            <a:r>
              <a:rPr lang="en-US" sz="2400" b="1" dirty="0">
                <a:solidFill>
                  <a:srgbClr val="FF0000"/>
                </a:solidFill>
              </a:rPr>
              <a:t>*</a:t>
            </a:r>
          </a:p>
          <a:p>
            <a:endParaRPr lang="en-US" sz="2400"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168" y="1011128"/>
            <a:ext cx="5130800" cy="4292600"/>
          </a:xfrm>
          <a:prstGeom prst="rect">
            <a:avLst/>
          </a:prstGeom>
        </p:spPr>
      </p:pic>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22" name="TextBox 21">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24" name="TextBox 23">
            <a:extLst>
              <a:ext uri="{FF2B5EF4-FFF2-40B4-BE49-F238E27FC236}">
                <a16:creationId xmlns:a16="http://schemas.microsoft.com/office/drawing/2014/main" id="{EAD04920-3B22-442D-8CE1-0FB555895CD0}"/>
              </a:ext>
            </a:extLst>
          </p:cNvPr>
          <p:cNvSpPr txBox="1"/>
          <p:nvPr/>
        </p:nvSpPr>
        <p:spPr>
          <a:xfrm>
            <a:off x="0" y="5547130"/>
            <a:ext cx="3496235" cy="338554"/>
          </a:xfrm>
          <a:prstGeom prst="rect">
            <a:avLst/>
          </a:prstGeom>
          <a:noFill/>
        </p:spPr>
        <p:txBody>
          <a:bodyPr wrap="square" rtlCol="0">
            <a:spAutoFit/>
          </a:bodyPr>
          <a:lstStyle/>
          <a:p>
            <a:r>
              <a:rPr lang="en-US" altLang="zh-CN" sz="1600" dirty="0" err="1">
                <a:solidFill>
                  <a:schemeClr val="accent5">
                    <a:lumMod val="50000"/>
                  </a:schemeClr>
                </a:solidFill>
              </a:rPr>
              <a:t>Ghimire</a:t>
            </a:r>
            <a:r>
              <a:rPr lang="en-US" altLang="zh-CN" sz="1600" dirty="0">
                <a:solidFill>
                  <a:schemeClr val="accent5">
                    <a:lumMod val="50000"/>
                  </a:schemeClr>
                </a:solidFill>
              </a:rPr>
              <a:t> 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t>
            </a:r>
            <a:endParaRPr lang="en-US" sz="1600" dirty="0">
              <a:solidFill>
                <a:schemeClr val="accent5">
                  <a:lumMod val="50000"/>
                </a:schemeClr>
              </a:solidFill>
            </a:endParaRPr>
          </a:p>
        </p:txBody>
      </p:sp>
      <p:sp>
        <p:nvSpPr>
          <p:cNvPr id="14" name="TextBox 13">
            <a:extLst>
              <a:ext uri="{FF2B5EF4-FFF2-40B4-BE49-F238E27FC236}">
                <a16:creationId xmlns:a16="http://schemas.microsoft.com/office/drawing/2014/main" id="{7FEE94EF-8C4A-4611-8BC1-B81F20FC539D}"/>
              </a:ext>
            </a:extLst>
          </p:cNvPr>
          <p:cNvSpPr txBox="1"/>
          <p:nvPr/>
        </p:nvSpPr>
        <p:spPr>
          <a:xfrm>
            <a:off x="3889500" y="5435214"/>
            <a:ext cx="5084468" cy="369332"/>
          </a:xfrm>
          <a:prstGeom prst="rect">
            <a:avLst/>
          </a:prstGeom>
          <a:noFill/>
        </p:spPr>
        <p:txBody>
          <a:bodyPr wrap="square">
            <a:spAutoFit/>
          </a:bodyPr>
          <a:lstStyle/>
          <a:p>
            <a:pPr>
              <a:buClr>
                <a:srgbClr val="00B050"/>
              </a:buClr>
              <a:buSzPct val="120000"/>
            </a:pPr>
            <a:r>
              <a:rPr lang="en-US" sz="1800" b="1" dirty="0">
                <a:solidFill>
                  <a:srgbClr val="FF0000"/>
                </a:solidFill>
              </a:rPr>
              <a:t>* </a:t>
            </a:r>
            <a:r>
              <a:rPr lang="en-US" sz="1800" b="1" dirty="0">
                <a:solidFill>
                  <a:schemeClr val="accent5">
                    <a:lumMod val="50000"/>
                  </a:schemeClr>
                </a:solidFill>
              </a:rPr>
              <a:t>T</a:t>
            </a:r>
            <a:r>
              <a:rPr lang="en-US" sz="1800" dirty="0">
                <a:solidFill>
                  <a:schemeClr val="accent5">
                    <a:lumMod val="50000"/>
                  </a:schemeClr>
                </a:solidFill>
              </a:rPr>
              <a:t>his procedure works well for loam-type soils </a:t>
            </a:r>
            <a:endParaRPr lang="en-US" altLang="zh-CN" sz="1800" dirty="0">
              <a:solidFill>
                <a:schemeClr val="accent5">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9230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Quartering</a:t>
            </a:r>
            <a:r>
              <a:rPr lang="zh-CN" altLang="en-US" sz="4000" b="1" dirty="0">
                <a:solidFill>
                  <a:schemeClr val="bg1"/>
                </a:solidFill>
              </a:rPr>
              <a:t> </a:t>
            </a:r>
            <a:r>
              <a:rPr lang="en-US" altLang="zh-CN" sz="4000" b="1" dirty="0">
                <a:solidFill>
                  <a:schemeClr val="bg1"/>
                </a:solidFill>
              </a:rPr>
              <a:t>Method</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9615" y="891372"/>
            <a:ext cx="3132122" cy="1785104"/>
          </a:xfrm>
          <a:prstGeom prst="rect">
            <a:avLst/>
          </a:prstGeom>
        </p:spPr>
        <p:txBody>
          <a:bodyPr wrap="square">
            <a:spAutoFit/>
          </a:bodyPr>
          <a:lstStyle/>
          <a:p>
            <a:pPr marL="342900" indent="-342900">
              <a:buClr>
                <a:srgbClr val="00B050"/>
              </a:buClr>
              <a:buSzPct val="120000"/>
              <a:buFont typeface="Arial" panose="020B0604020202020204" pitchFamily="34" charset="0"/>
              <a:buChar char="•"/>
            </a:pPr>
            <a:r>
              <a:rPr lang="en-US" sz="2400" dirty="0"/>
              <a:t>Mix soil thoroughly </a:t>
            </a:r>
            <a:br>
              <a:rPr lang="en-US" sz="2400" dirty="0"/>
            </a:br>
            <a:endParaRPr lang="en-US" sz="1400" dirty="0"/>
          </a:p>
          <a:p>
            <a:pPr marL="342900" indent="-342900">
              <a:buClr>
                <a:srgbClr val="00B050"/>
              </a:buClr>
              <a:buSzPct val="120000"/>
              <a:buFont typeface="Arial" panose="020B0604020202020204" pitchFamily="34" charset="0"/>
              <a:buChar char="•"/>
            </a:pPr>
            <a:r>
              <a:rPr lang="en-US" sz="2400" dirty="0"/>
              <a:t>Spread soil out on plywood</a:t>
            </a:r>
          </a:p>
          <a:p>
            <a:endParaRPr lang="en-US" sz="2400" dirty="0"/>
          </a:p>
        </p:txBody>
      </p:sp>
      <p:pic>
        <p:nvPicPr>
          <p:cNvPr id="1026" name="Picture 2">
            <a:extLst>
              <a:ext uri="{FF2B5EF4-FFF2-40B4-BE49-F238E27FC236}">
                <a16:creationId xmlns:a16="http://schemas.microsoft.com/office/drawing/2014/main" id="{1C17066C-E731-4E34-BCAF-DF52A0F600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84961" y="3282596"/>
            <a:ext cx="3336801" cy="25994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4926D40-0D13-4374-98DF-A699861CC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3907" y="1584445"/>
            <a:ext cx="4114604" cy="2362506"/>
          </a:xfrm>
          <a:prstGeom prst="rect">
            <a:avLst/>
          </a:prstGeom>
          <a:ln>
            <a:solidFill>
              <a:schemeClr val="tx1"/>
            </a:solidFill>
          </a:ln>
        </p:spPr>
      </p:pic>
      <p:sp>
        <p:nvSpPr>
          <p:cNvPr id="20" name="Rectangle 19">
            <a:extLst>
              <a:ext uri="{FF2B5EF4-FFF2-40B4-BE49-F238E27FC236}">
                <a16:creationId xmlns:a16="http://schemas.microsoft.com/office/drawing/2014/main" id="{B60A05B4-EC1F-4928-AD4E-E10780BDF801}"/>
              </a:ext>
            </a:extLst>
          </p:cNvPr>
          <p:cNvSpPr/>
          <p:nvPr/>
        </p:nvSpPr>
        <p:spPr>
          <a:xfrm>
            <a:off x="6153144" y="1615091"/>
            <a:ext cx="2429682" cy="830997"/>
          </a:xfrm>
          <a:prstGeom prst="rect">
            <a:avLst/>
          </a:prstGeom>
        </p:spPr>
        <p:txBody>
          <a:bodyPr wrap="square">
            <a:spAutoFit/>
          </a:bodyPr>
          <a:lstStyle/>
          <a:p>
            <a:pPr algn="r"/>
            <a:r>
              <a:rPr lang="en-US" altLang="zh-CN" sz="2400" dirty="0">
                <a:solidFill>
                  <a:schemeClr val="accent4">
                    <a:lumMod val="50000"/>
                  </a:schemeClr>
                </a:solidFill>
              </a:rPr>
              <a:t>Dividing</a:t>
            </a:r>
            <a:r>
              <a:rPr lang="zh-CN" altLang="en-US" sz="2400" dirty="0">
                <a:solidFill>
                  <a:schemeClr val="accent4">
                    <a:lumMod val="50000"/>
                  </a:schemeClr>
                </a:solidFill>
              </a:rPr>
              <a:t> </a:t>
            </a:r>
            <a:r>
              <a:rPr lang="en-US" altLang="zh-CN" sz="2400" dirty="0">
                <a:solidFill>
                  <a:schemeClr val="accent4">
                    <a:lumMod val="50000"/>
                  </a:schemeClr>
                </a:solidFill>
              </a:rPr>
              <a:t>a</a:t>
            </a:r>
            <a:r>
              <a:rPr lang="zh-CN" altLang="en-US" sz="2400" dirty="0">
                <a:solidFill>
                  <a:schemeClr val="accent4">
                    <a:lumMod val="50000"/>
                  </a:schemeClr>
                </a:solidFill>
              </a:rPr>
              <a:t> </a:t>
            </a:r>
            <a:r>
              <a:rPr lang="en-US" altLang="zh-CN" sz="2400" dirty="0">
                <a:solidFill>
                  <a:schemeClr val="accent4">
                    <a:lumMod val="50000"/>
                  </a:schemeClr>
                </a:solidFill>
              </a:rPr>
              <a:t>piece</a:t>
            </a:r>
            <a:r>
              <a:rPr lang="zh-CN" altLang="en-US" sz="2400" dirty="0">
                <a:solidFill>
                  <a:schemeClr val="accent4">
                    <a:lumMod val="50000"/>
                  </a:schemeClr>
                </a:solidFill>
              </a:rPr>
              <a:t> </a:t>
            </a:r>
            <a:r>
              <a:rPr lang="en-US" altLang="zh-CN" sz="2400" dirty="0">
                <a:solidFill>
                  <a:schemeClr val="accent4">
                    <a:lumMod val="50000"/>
                  </a:schemeClr>
                </a:solidFill>
              </a:rPr>
              <a:t>of</a:t>
            </a:r>
            <a:r>
              <a:rPr lang="zh-CN" altLang="en-US" sz="2400" dirty="0">
                <a:solidFill>
                  <a:schemeClr val="accent4">
                    <a:lumMod val="50000"/>
                  </a:schemeClr>
                </a:solidFill>
              </a:rPr>
              <a:t> </a:t>
            </a:r>
            <a:r>
              <a:rPr lang="en-US" altLang="zh-CN" sz="2400" dirty="0">
                <a:solidFill>
                  <a:schemeClr val="accent4">
                    <a:lumMod val="50000"/>
                  </a:schemeClr>
                </a:solidFill>
              </a:rPr>
              <a:t>mulch</a:t>
            </a:r>
            <a:r>
              <a:rPr lang="zh-CN" altLang="en-US" sz="2400" dirty="0">
                <a:solidFill>
                  <a:schemeClr val="accent4">
                    <a:lumMod val="50000"/>
                  </a:schemeClr>
                </a:solidFill>
              </a:rPr>
              <a:t> </a:t>
            </a:r>
            <a:endParaRPr lang="en-US" sz="2400" dirty="0">
              <a:solidFill>
                <a:schemeClr val="accent4">
                  <a:lumMod val="50000"/>
                </a:schemeClr>
              </a:solidFill>
              <a:latin typeface="Arial" charset="0"/>
              <a:ea typeface="Arial" charset="0"/>
              <a:cs typeface="Arial" charset="0"/>
            </a:endParaRPr>
          </a:p>
        </p:txBody>
      </p:sp>
      <p:cxnSp>
        <p:nvCxnSpPr>
          <p:cNvPr id="21" name="Straight Arrow Connector 20">
            <a:extLst>
              <a:ext uri="{FF2B5EF4-FFF2-40B4-BE49-F238E27FC236}">
                <a16:creationId xmlns:a16="http://schemas.microsoft.com/office/drawing/2014/main" id="{0AD133D5-3248-48CA-A4E3-0FC7DBDADF57}"/>
              </a:ext>
            </a:extLst>
          </p:cNvPr>
          <p:cNvCxnSpPr>
            <a:cxnSpLocks/>
          </p:cNvCxnSpPr>
          <p:nvPr/>
        </p:nvCxnSpPr>
        <p:spPr>
          <a:xfrm flipH="1">
            <a:off x="4846321" y="2223588"/>
            <a:ext cx="1850695" cy="542110"/>
          </a:xfrm>
          <a:prstGeom prst="straightConnector1">
            <a:avLst/>
          </a:prstGeom>
          <a:ln w="4127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C7341B1-9A4F-419A-859A-09DA345EA7A2}"/>
              </a:ext>
            </a:extLst>
          </p:cNvPr>
          <p:cNvSpPr/>
          <p:nvPr/>
        </p:nvSpPr>
        <p:spPr>
          <a:xfrm>
            <a:off x="23021" y="2456075"/>
            <a:ext cx="3309426" cy="2677656"/>
          </a:xfrm>
          <a:prstGeom prst="rect">
            <a:avLst/>
          </a:prstGeom>
        </p:spPr>
        <p:txBody>
          <a:bodyPr wrap="square">
            <a:spAutoFit/>
          </a:bodyPr>
          <a:lstStyle/>
          <a:p>
            <a:pPr marL="346075" indent="-346075">
              <a:buClr>
                <a:srgbClr val="00B050"/>
              </a:buClr>
              <a:buSzPct val="120000"/>
              <a:buFont typeface="Arial" panose="020B0604020202020204" pitchFamily="34" charset="0"/>
              <a:buChar char="•"/>
            </a:pPr>
            <a:r>
              <a:rPr lang="en-US" sz="2400" dirty="0"/>
              <a:t>If plastic fragment falls on multiple quarters, divide fragment and place pieces on respective quarters</a:t>
            </a:r>
            <a:br>
              <a:rPr lang="en-US" sz="2400" dirty="0"/>
            </a:br>
            <a:endParaRPr lang="en-US" sz="2400" dirty="0"/>
          </a:p>
        </p:txBody>
      </p:sp>
      <p:sp>
        <p:nvSpPr>
          <p:cNvPr id="2" name="Rectangle 1">
            <a:extLst>
              <a:ext uri="{FF2B5EF4-FFF2-40B4-BE49-F238E27FC236}">
                <a16:creationId xmlns:a16="http://schemas.microsoft.com/office/drawing/2014/main" id="{28ED4385-314D-4A80-84A0-58D7D53768BE}"/>
              </a:ext>
            </a:extLst>
          </p:cNvPr>
          <p:cNvSpPr/>
          <p:nvPr/>
        </p:nvSpPr>
        <p:spPr>
          <a:xfrm>
            <a:off x="49615" y="4928771"/>
            <a:ext cx="3982500" cy="461665"/>
          </a:xfrm>
          <a:prstGeom prst="rect">
            <a:avLst/>
          </a:prstGeom>
        </p:spPr>
        <p:txBody>
          <a:bodyPr wrap="none">
            <a:spAutoFit/>
          </a:bodyPr>
          <a:lstStyle/>
          <a:p>
            <a:pPr marL="284163" indent="-284163">
              <a:buClr>
                <a:srgbClr val="00B050"/>
              </a:buClr>
              <a:buSzPct val="120000"/>
              <a:buFont typeface="Arial" panose="020B0604020202020204" pitchFamily="34" charset="0"/>
              <a:buChar char="•"/>
            </a:pPr>
            <a:r>
              <a:rPr lang="en-US" sz="2400" dirty="0">
                <a:latin typeface="Arial" charset="0"/>
                <a:ea typeface="Arial" charset="0"/>
                <a:cs typeface="Arial" charset="0"/>
              </a:rPr>
              <a:t>Discard opposite quarters</a:t>
            </a:r>
          </a:p>
        </p:txBody>
      </p:sp>
      <p:pic>
        <p:nvPicPr>
          <p:cNvPr id="23"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7"/>
              </a:rPr>
              <a:t>https://smallfruits.wsu.edu</a:t>
            </a:r>
            <a:endParaRPr lang="en-US" sz="1400" b="1" i="1" u="sng" dirty="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27" name="TextBox 2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7"/>
              </a:rPr>
              <a:t>biodegradablemulch.org</a:t>
            </a:r>
            <a:endParaRPr lang="en-US" sz="1400" b="1" i="1" u="sng" dirty="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29" name="TextBox 28">
            <a:extLst>
              <a:ext uri="{FF2B5EF4-FFF2-40B4-BE49-F238E27FC236}">
                <a16:creationId xmlns:a16="http://schemas.microsoft.com/office/drawing/2014/main" id="{EAD04920-3B22-442D-8CE1-0FB555895CD0}"/>
              </a:ext>
            </a:extLst>
          </p:cNvPr>
          <p:cNvSpPr txBox="1"/>
          <p:nvPr/>
        </p:nvSpPr>
        <p:spPr>
          <a:xfrm>
            <a:off x="0" y="5585929"/>
            <a:ext cx="3496235" cy="338554"/>
          </a:xfrm>
          <a:prstGeom prst="rect">
            <a:avLst/>
          </a:prstGeom>
          <a:noFill/>
        </p:spPr>
        <p:txBody>
          <a:bodyPr wrap="square" rtlCol="0">
            <a:spAutoFit/>
          </a:bodyPr>
          <a:lstStyle/>
          <a:p>
            <a:r>
              <a:rPr lang="en-US" altLang="zh-CN" sz="1600" dirty="0" err="1">
                <a:solidFill>
                  <a:schemeClr val="accent5">
                    <a:lumMod val="50000"/>
                  </a:schemeClr>
                </a:solidFill>
              </a:rPr>
              <a:t>Ghimire</a:t>
            </a:r>
            <a:r>
              <a:rPr lang="en-US" altLang="zh-CN" sz="1600" dirty="0">
                <a:solidFill>
                  <a:schemeClr val="accent5">
                    <a:lumMod val="50000"/>
                  </a:schemeClr>
                </a:solidFill>
              </a:rPr>
              <a:t> 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t>
            </a:r>
            <a:endParaRPr lang="en-US" sz="1600" dirty="0">
              <a:solidFill>
                <a:schemeClr val="accent5">
                  <a:lumMod val="50000"/>
                </a:schemeClr>
              </a:solidFill>
            </a:endParaRPr>
          </a:p>
        </p:txBody>
      </p:sp>
    </p:spTree>
    <p:extLst>
      <p:ext uri="{BB962C8B-B14F-4D97-AF65-F5344CB8AC3E}">
        <p14:creationId xmlns:p14="http://schemas.microsoft.com/office/powerpoint/2010/main" val="15960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Collect Soil into Bucket</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06185" y="3841878"/>
            <a:ext cx="8131629" cy="1877437"/>
          </a:xfrm>
          <a:prstGeom prst="rect">
            <a:avLst/>
          </a:prstGeom>
        </p:spPr>
        <p:txBody>
          <a:bodyPr wrap="square">
            <a:spAutoFit/>
          </a:bodyPr>
          <a:lstStyle/>
          <a:p>
            <a:pPr marL="342900" indent="-342900">
              <a:buClr>
                <a:srgbClr val="00B050"/>
              </a:buClr>
              <a:buFont typeface="Arial" panose="020B0604020202020204" pitchFamily="34" charset="0"/>
              <a:buChar char="•"/>
            </a:pPr>
            <a:r>
              <a:rPr lang="en-US" altLang="zh-CN" sz="2400" dirty="0">
                <a:latin typeface="Arial" charset="0"/>
                <a:ea typeface="Arial" charset="0"/>
                <a:cs typeface="Arial" charset="0"/>
              </a:rPr>
              <a:t>Remix 2</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remaining quarters</a:t>
            </a:r>
            <a:br>
              <a:rPr lang="en-US" altLang="zh-CN" sz="2400" dirty="0">
                <a:latin typeface="Arial" charset="0"/>
                <a:ea typeface="Arial" charset="0"/>
                <a:cs typeface="Arial" charset="0"/>
              </a:rPr>
            </a:br>
            <a:endParaRPr lang="en-US" sz="1000" dirty="0">
              <a:latin typeface="Arial" charset="0"/>
              <a:ea typeface="Arial" charset="0"/>
              <a:cs typeface="Arial" charset="0"/>
            </a:endParaRPr>
          </a:p>
          <a:p>
            <a:pPr marL="342900" indent="-342900">
              <a:buClr>
                <a:srgbClr val="00B050"/>
              </a:buClr>
              <a:buFont typeface="Arial" panose="020B0604020202020204" pitchFamily="34" charset="0"/>
              <a:buChar char="•"/>
            </a:pPr>
            <a:r>
              <a:rPr lang="en-US" altLang="zh-CN" sz="2400" dirty="0">
                <a:latin typeface="Arial" charset="0"/>
                <a:ea typeface="Arial" charset="0"/>
                <a:cs typeface="Arial" charset="0"/>
              </a:rPr>
              <a:t>Carry out</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quartering</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procedure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for</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a</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total</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of</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4</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times</a:t>
            </a:r>
            <a:br>
              <a:rPr lang="en-US" altLang="zh-CN" sz="2400" dirty="0">
                <a:latin typeface="Arial" charset="0"/>
                <a:ea typeface="Arial" charset="0"/>
                <a:cs typeface="Arial" charset="0"/>
              </a:rPr>
            </a:br>
            <a:endParaRPr lang="en-US" sz="1000" dirty="0">
              <a:latin typeface="Arial" charset="0"/>
              <a:ea typeface="Arial" charset="0"/>
              <a:cs typeface="Arial" charset="0"/>
            </a:endParaRPr>
          </a:p>
          <a:p>
            <a:pPr marL="342900" indent="-342900">
              <a:buClr>
                <a:srgbClr val="00B050"/>
              </a:buClr>
              <a:buFont typeface="Arial" panose="020B0604020202020204" pitchFamily="34" charset="0"/>
              <a:buChar char="•"/>
            </a:pPr>
            <a:r>
              <a:rPr lang="en-US" altLang="zh-CN" sz="2400" dirty="0">
                <a:latin typeface="Arial" charset="0"/>
                <a:ea typeface="Arial" charset="0"/>
                <a:cs typeface="Arial" charset="0"/>
              </a:rPr>
              <a:t>Final</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sample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size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approx. 2.5</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gallons, 1/16</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of</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original</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size</a:t>
            </a:r>
            <a:r>
              <a:rPr lang="zh-CN" altLang="en-US" sz="2400" dirty="0">
                <a:latin typeface="Arial" charset="0"/>
                <a:ea typeface="Arial" charset="0"/>
                <a:cs typeface="Arial" charset="0"/>
              </a:rPr>
              <a:t> </a:t>
            </a:r>
            <a:endParaRPr lang="en-US" sz="2400" dirty="0">
              <a:latin typeface="Arial" charset="0"/>
              <a:ea typeface="Arial" charset="0"/>
              <a:cs typeface="Arial" charset="0"/>
            </a:endParaRPr>
          </a:p>
        </p:txBody>
      </p:sp>
      <p:pic>
        <p:nvPicPr>
          <p:cNvPr id="19"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23" name="TextBox 22">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25" name="TextBox 24">
            <a:extLst>
              <a:ext uri="{FF2B5EF4-FFF2-40B4-BE49-F238E27FC236}">
                <a16:creationId xmlns:a16="http://schemas.microsoft.com/office/drawing/2014/main" id="{EAD04920-3B22-442D-8CE1-0FB555895CD0}"/>
              </a:ext>
            </a:extLst>
          </p:cNvPr>
          <p:cNvSpPr txBox="1"/>
          <p:nvPr/>
        </p:nvSpPr>
        <p:spPr>
          <a:xfrm>
            <a:off x="7054921" y="5546920"/>
            <a:ext cx="3496235" cy="338554"/>
          </a:xfrm>
          <a:prstGeom prst="rect">
            <a:avLst/>
          </a:prstGeom>
          <a:noFill/>
        </p:spPr>
        <p:txBody>
          <a:bodyPr wrap="square" rtlCol="0">
            <a:spAutoFit/>
          </a:bodyPr>
          <a:lstStyle/>
          <a:p>
            <a:r>
              <a:rPr lang="en-US" altLang="zh-CN" sz="1600" dirty="0" err="1">
                <a:solidFill>
                  <a:schemeClr val="accent5">
                    <a:lumMod val="50000"/>
                  </a:schemeClr>
                </a:solidFill>
              </a:rPr>
              <a:t>Ghimire</a:t>
            </a:r>
            <a:r>
              <a:rPr lang="en-US" altLang="zh-CN" sz="1600" dirty="0">
                <a:solidFill>
                  <a:schemeClr val="accent5">
                    <a:lumMod val="50000"/>
                  </a:schemeClr>
                </a:solidFill>
              </a:rPr>
              <a:t> 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t>
            </a:r>
            <a:endParaRPr lang="en-US" sz="1600" dirty="0">
              <a:solidFill>
                <a:schemeClr val="accent5">
                  <a:lumMod val="50000"/>
                </a:schemeClr>
              </a:solidFill>
            </a:endParaRPr>
          </a:p>
        </p:txBody>
      </p:sp>
      <p:pic>
        <p:nvPicPr>
          <p:cNvPr id="7" name="Picture 6" descr="A picture containing cup, coffee, sitting, food&#10;&#10;Description automatically generated">
            <a:extLst>
              <a:ext uri="{FF2B5EF4-FFF2-40B4-BE49-F238E27FC236}">
                <a16:creationId xmlns:a16="http://schemas.microsoft.com/office/drawing/2014/main" id="{3511594A-FD61-4B42-8AF9-1C706716A05B}"/>
              </a:ext>
            </a:extLst>
          </p:cNvPr>
          <p:cNvPicPr>
            <a:picLocks noChangeAspect="1"/>
          </p:cNvPicPr>
          <p:nvPr/>
        </p:nvPicPr>
        <p:blipFill rotWithShape="1">
          <a:blip r:embed="rId8">
            <a:extLst>
              <a:ext uri="{28A0092B-C50C-407E-A947-70E740481C1C}">
                <a14:useLocalDpi xmlns:a14="http://schemas.microsoft.com/office/drawing/2010/main" val="0"/>
              </a:ext>
            </a:extLst>
          </a:blip>
          <a:srcRect l="11813" r="17965"/>
          <a:stretch/>
        </p:blipFill>
        <p:spPr>
          <a:xfrm rot="5400000">
            <a:off x="3224447" y="1033459"/>
            <a:ext cx="2695102" cy="2446079"/>
          </a:xfrm>
          <a:prstGeom prst="rect">
            <a:avLst/>
          </a:prstGeom>
        </p:spPr>
      </p:pic>
    </p:spTree>
    <p:extLst>
      <p:ext uri="{BB962C8B-B14F-4D97-AF65-F5344CB8AC3E}">
        <p14:creationId xmlns:p14="http://schemas.microsoft.com/office/powerpoint/2010/main" val="148957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7130"/>
            <a:ext cx="9144000" cy="679506"/>
          </a:xfrm>
          <a:solidFill>
            <a:srgbClr val="C00000"/>
          </a:solidFill>
        </p:spPr>
        <p:txBody>
          <a:bodyPr>
            <a:noAutofit/>
          </a:bodyPr>
          <a:lstStyle/>
          <a:p>
            <a:r>
              <a:rPr lang="en-US" altLang="zh-CN" sz="4000" b="1" dirty="0">
                <a:solidFill>
                  <a:schemeClr val="bg1"/>
                </a:solidFill>
              </a:rPr>
              <a:t>Removing Mulch from Soil</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160" t="3317" r="1099" b="4078"/>
          <a:stretch/>
        </p:blipFill>
        <p:spPr>
          <a:xfrm>
            <a:off x="220600" y="919903"/>
            <a:ext cx="4198080" cy="2217429"/>
          </a:xfrm>
          <a:prstGeom prst="rect">
            <a:avLst/>
          </a:prstGeom>
          <a:ln>
            <a:solidFill>
              <a:schemeClr val="tx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828" t="10862" r="-1"/>
          <a:stretch/>
        </p:blipFill>
        <p:spPr>
          <a:xfrm>
            <a:off x="4559518" y="879940"/>
            <a:ext cx="4221964" cy="2309358"/>
          </a:xfrm>
          <a:prstGeom prst="rect">
            <a:avLst/>
          </a:prstGeom>
          <a:ln>
            <a:solidFill>
              <a:schemeClr val="tx1"/>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128" t="7466"/>
          <a:stretch/>
        </p:blipFill>
        <p:spPr>
          <a:xfrm>
            <a:off x="220600" y="3332699"/>
            <a:ext cx="4198080" cy="2232253"/>
          </a:xfrm>
          <a:prstGeom prst="rect">
            <a:avLst/>
          </a:prstGeom>
          <a:ln>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9518" y="3295730"/>
            <a:ext cx="2731654" cy="2251768"/>
          </a:xfrm>
          <a:prstGeom prst="rect">
            <a:avLst/>
          </a:prstGeom>
          <a:ln>
            <a:solidFill>
              <a:schemeClr val="tx1"/>
            </a:solidFill>
          </a:ln>
        </p:spPr>
      </p:pic>
      <p:sp>
        <p:nvSpPr>
          <p:cNvPr id="18" name="Rectangle 17"/>
          <p:cNvSpPr/>
          <p:nvPr/>
        </p:nvSpPr>
        <p:spPr>
          <a:xfrm>
            <a:off x="7291172" y="4234231"/>
            <a:ext cx="1713267" cy="1323439"/>
          </a:xfrm>
          <a:prstGeom prst="rect">
            <a:avLst/>
          </a:prstGeom>
          <a:solidFill>
            <a:srgbClr val="C00000"/>
          </a:solidFill>
        </p:spPr>
        <p:txBody>
          <a:bodyPr wrap="square">
            <a:spAutoFit/>
          </a:bodyPr>
          <a:lstStyle/>
          <a:p>
            <a:r>
              <a:rPr lang="en-US" altLang="zh-CN" sz="2000" b="1" dirty="0">
                <a:solidFill>
                  <a:schemeClr val="bg1"/>
                </a:solidFill>
                <a:latin typeface="Arial" charset="0"/>
                <a:ea typeface="Arial" charset="0"/>
                <a:cs typeface="Arial" charset="0"/>
              </a:rPr>
              <a:t>Rinse</a:t>
            </a:r>
            <a:r>
              <a:rPr lang="zh-CN" altLang="en-US" sz="2000" b="1" dirty="0">
                <a:solidFill>
                  <a:schemeClr val="bg1"/>
                </a:solidFill>
                <a:latin typeface="Arial" charset="0"/>
                <a:ea typeface="Arial" charset="0"/>
                <a:cs typeface="Arial" charset="0"/>
              </a:rPr>
              <a:t> </a:t>
            </a:r>
            <a:r>
              <a:rPr lang="en-US" altLang="zh-CN" sz="2000" b="1" dirty="0">
                <a:solidFill>
                  <a:schemeClr val="bg1"/>
                </a:solidFill>
                <a:latin typeface="Arial" charset="0"/>
                <a:ea typeface="Arial" charset="0"/>
                <a:cs typeface="Arial" charset="0"/>
              </a:rPr>
              <a:t>mulch</a:t>
            </a:r>
            <a:r>
              <a:rPr lang="zh-CN" altLang="en-US" sz="2000" b="1" dirty="0">
                <a:solidFill>
                  <a:schemeClr val="bg1"/>
                </a:solidFill>
                <a:latin typeface="Arial" charset="0"/>
                <a:ea typeface="Arial" charset="0"/>
                <a:cs typeface="Arial" charset="0"/>
              </a:rPr>
              <a:t> </a:t>
            </a:r>
            <a:r>
              <a:rPr lang="en-US" altLang="zh-CN" sz="2000" b="1" dirty="0">
                <a:solidFill>
                  <a:schemeClr val="bg1"/>
                </a:solidFill>
                <a:latin typeface="Arial" charset="0"/>
                <a:ea typeface="Arial" charset="0"/>
                <a:cs typeface="Arial" charset="0"/>
              </a:rPr>
              <a:t>using</a:t>
            </a:r>
            <a:r>
              <a:rPr lang="zh-CN" altLang="en-US" sz="2000" b="1" dirty="0">
                <a:solidFill>
                  <a:schemeClr val="bg1"/>
                </a:solidFill>
                <a:latin typeface="Arial" charset="0"/>
                <a:ea typeface="Arial" charset="0"/>
                <a:cs typeface="Arial" charset="0"/>
              </a:rPr>
              <a:t> </a:t>
            </a:r>
            <a:r>
              <a:rPr lang="en-US" altLang="zh-CN" sz="2000" b="1" dirty="0">
                <a:solidFill>
                  <a:schemeClr val="bg1"/>
                </a:solidFill>
                <a:latin typeface="Arial" charset="0"/>
                <a:ea typeface="Arial" charset="0"/>
                <a:cs typeface="Arial" charset="0"/>
              </a:rPr>
              <a:t>ASTM</a:t>
            </a:r>
            <a:r>
              <a:rPr lang="zh-CN" altLang="en-US" sz="2000" b="1" dirty="0">
                <a:solidFill>
                  <a:schemeClr val="bg1"/>
                </a:solidFill>
                <a:latin typeface="Arial" charset="0"/>
                <a:ea typeface="Arial" charset="0"/>
                <a:cs typeface="Arial" charset="0"/>
              </a:rPr>
              <a:t> </a:t>
            </a:r>
            <a:r>
              <a:rPr lang="en-US" altLang="zh-CN" sz="2000" b="1" dirty="0">
                <a:solidFill>
                  <a:schemeClr val="bg1"/>
                </a:solidFill>
                <a:latin typeface="Arial" charset="0"/>
                <a:ea typeface="Arial" charset="0"/>
                <a:cs typeface="Arial" charset="0"/>
              </a:rPr>
              <a:t>sieve no. 10 (2 mm)</a:t>
            </a:r>
            <a:r>
              <a:rPr lang="en-US" sz="2000" b="1" dirty="0">
                <a:solidFill>
                  <a:schemeClr val="bg1"/>
                </a:solidFill>
              </a:rPr>
              <a:t> </a:t>
            </a:r>
            <a:endParaRPr lang="en-US" sz="2000" b="1" dirty="0">
              <a:solidFill>
                <a:schemeClr val="bg1"/>
              </a:solidFill>
              <a:latin typeface="Arial" charset="0"/>
              <a:ea typeface="Arial" charset="0"/>
              <a:cs typeface="Arial" charset="0"/>
            </a:endParaRPr>
          </a:p>
        </p:txBody>
      </p:sp>
      <p:sp>
        <p:nvSpPr>
          <p:cNvPr id="11" name="TextBox 10"/>
          <p:cNvSpPr txBox="1"/>
          <p:nvPr/>
        </p:nvSpPr>
        <p:spPr>
          <a:xfrm>
            <a:off x="220600" y="919903"/>
            <a:ext cx="448765" cy="369332"/>
          </a:xfrm>
          <a:prstGeom prst="rect">
            <a:avLst/>
          </a:prstGeom>
          <a:solidFill>
            <a:srgbClr val="C00000"/>
          </a:solidFill>
        </p:spPr>
        <p:txBody>
          <a:bodyPr wrap="square" rtlCol="0">
            <a:spAutoFit/>
          </a:bodyPr>
          <a:lstStyle/>
          <a:p>
            <a:r>
              <a:rPr lang="en-US" altLang="zh-CN" b="1" dirty="0">
                <a:solidFill>
                  <a:schemeClr val="bg1"/>
                </a:solidFill>
              </a:rPr>
              <a:t>A</a:t>
            </a:r>
            <a:endParaRPr lang="en-US" b="1" dirty="0">
              <a:solidFill>
                <a:schemeClr val="bg1"/>
              </a:solidFill>
            </a:endParaRPr>
          </a:p>
        </p:txBody>
      </p:sp>
      <p:sp>
        <p:nvSpPr>
          <p:cNvPr id="19" name="TextBox 18"/>
          <p:cNvSpPr txBox="1"/>
          <p:nvPr/>
        </p:nvSpPr>
        <p:spPr>
          <a:xfrm>
            <a:off x="4565087" y="878338"/>
            <a:ext cx="448765" cy="369332"/>
          </a:xfrm>
          <a:prstGeom prst="rect">
            <a:avLst/>
          </a:prstGeom>
          <a:solidFill>
            <a:srgbClr val="C00000"/>
          </a:solidFill>
        </p:spPr>
        <p:txBody>
          <a:bodyPr wrap="square" rtlCol="0">
            <a:spAutoFit/>
          </a:bodyPr>
          <a:lstStyle/>
          <a:p>
            <a:r>
              <a:rPr lang="en-US" altLang="zh-CN" b="1" dirty="0">
                <a:solidFill>
                  <a:schemeClr val="bg1"/>
                </a:solidFill>
              </a:rPr>
              <a:t>B</a:t>
            </a:r>
            <a:endParaRPr lang="en-US" b="1" dirty="0">
              <a:solidFill>
                <a:schemeClr val="bg1"/>
              </a:solidFill>
            </a:endParaRPr>
          </a:p>
        </p:txBody>
      </p:sp>
      <p:sp>
        <p:nvSpPr>
          <p:cNvPr id="20" name="TextBox 19"/>
          <p:cNvSpPr txBox="1"/>
          <p:nvPr/>
        </p:nvSpPr>
        <p:spPr>
          <a:xfrm>
            <a:off x="224381" y="3332699"/>
            <a:ext cx="448765" cy="369332"/>
          </a:xfrm>
          <a:prstGeom prst="rect">
            <a:avLst/>
          </a:prstGeom>
          <a:solidFill>
            <a:srgbClr val="C00000"/>
          </a:solidFill>
        </p:spPr>
        <p:txBody>
          <a:bodyPr wrap="square" rtlCol="0">
            <a:spAutoFit/>
          </a:bodyPr>
          <a:lstStyle/>
          <a:p>
            <a:r>
              <a:rPr lang="en-US" altLang="zh-CN" b="1" dirty="0">
                <a:solidFill>
                  <a:schemeClr val="bg1"/>
                </a:solidFill>
              </a:rPr>
              <a:t>C</a:t>
            </a:r>
            <a:endParaRPr lang="en-US" b="1" dirty="0">
              <a:solidFill>
                <a:schemeClr val="bg1"/>
              </a:solidFill>
            </a:endParaRPr>
          </a:p>
        </p:txBody>
      </p:sp>
      <p:sp>
        <p:nvSpPr>
          <p:cNvPr id="21" name="TextBox 20"/>
          <p:cNvSpPr txBox="1"/>
          <p:nvPr/>
        </p:nvSpPr>
        <p:spPr>
          <a:xfrm>
            <a:off x="4565087" y="3319329"/>
            <a:ext cx="448765" cy="369332"/>
          </a:xfrm>
          <a:prstGeom prst="rect">
            <a:avLst/>
          </a:prstGeom>
          <a:solidFill>
            <a:srgbClr val="C0000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solidFill>
                  <a:schemeClr val="bg1"/>
                </a:solidFill>
              </a:rPr>
              <a:t>D</a:t>
            </a:r>
            <a:endParaRPr lang="en-US" b="1" dirty="0">
              <a:solidFill>
                <a:schemeClr val="bg1"/>
              </a:solidFill>
            </a:endParaRPr>
          </a:p>
        </p:txBody>
      </p:sp>
      <p:sp>
        <p:nvSpPr>
          <p:cNvPr id="4" name="TextBox 3"/>
          <p:cNvSpPr txBox="1"/>
          <p:nvPr/>
        </p:nvSpPr>
        <p:spPr>
          <a:xfrm>
            <a:off x="209468" y="2583334"/>
            <a:ext cx="4206782" cy="553998"/>
          </a:xfrm>
          <a:prstGeom prst="rect">
            <a:avLst/>
          </a:prstGeom>
          <a:solidFill>
            <a:srgbClr val="C00000"/>
          </a:solidFill>
        </p:spPr>
        <p:txBody>
          <a:bodyPr wrap="square" rtlCol="0">
            <a:spAutoFit/>
          </a:bodyPr>
          <a:lstStyle/>
          <a:p>
            <a:r>
              <a:rPr lang="en-US" sz="3000" b="1" dirty="0">
                <a:solidFill>
                  <a:schemeClr val="bg1"/>
                </a:solidFill>
              </a:rPr>
              <a:t>Dry soil</a:t>
            </a:r>
          </a:p>
        </p:txBody>
      </p:sp>
      <p:sp>
        <p:nvSpPr>
          <p:cNvPr id="25" name="TextBox 24"/>
          <p:cNvSpPr txBox="1"/>
          <p:nvPr/>
        </p:nvSpPr>
        <p:spPr>
          <a:xfrm>
            <a:off x="4563327" y="2653216"/>
            <a:ext cx="4218155" cy="553998"/>
          </a:xfrm>
          <a:prstGeom prst="rect">
            <a:avLst/>
          </a:prstGeom>
          <a:solidFill>
            <a:srgbClr val="C00000"/>
          </a:solidFill>
        </p:spPr>
        <p:txBody>
          <a:bodyPr wrap="square" rtlCol="0">
            <a:spAutoFit/>
          </a:bodyPr>
          <a:lstStyle/>
          <a:p>
            <a:r>
              <a:rPr lang="en-US" sz="3000" b="1" dirty="0">
                <a:solidFill>
                  <a:schemeClr val="bg1"/>
                </a:solidFill>
              </a:rPr>
              <a:t>Grind soil</a:t>
            </a:r>
          </a:p>
        </p:txBody>
      </p:sp>
      <p:sp>
        <p:nvSpPr>
          <p:cNvPr id="26" name="TextBox 25"/>
          <p:cNvSpPr txBox="1"/>
          <p:nvPr/>
        </p:nvSpPr>
        <p:spPr>
          <a:xfrm>
            <a:off x="193970" y="5021116"/>
            <a:ext cx="4206782" cy="553998"/>
          </a:xfrm>
          <a:prstGeom prst="rect">
            <a:avLst/>
          </a:prstGeom>
          <a:solidFill>
            <a:srgbClr val="C00000"/>
          </a:solidFill>
        </p:spPr>
        <p:txBody>
          <a:bodyPr wrap="square" rtlCol="0">
            <a:spAutoFit/>
          </a:bodyPr>
          <a:lstStyle/>
          <a:p>
            <a:r>
              <a:rPr lang="en-US" sz="3000" b="1" dirty="0">
                <a:solidFill>
                  <a:schemeClr val="bg1"/>
                </a:solidFill>
              </a:rPr>
              <a:t>Collect mulch in bag</a:t>
            </a:r>
          </a:p>
        </p:txBody>
      </p:sp>
      <p:pic>
        <p:nvPicPr>
          <p:cNvPr id="24"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9"/>
              </a:rPr>
              <a:t>https://smallfruits.wsu.edu</a:t>
            </a:r>
            <a:endParaRPr lang="en-US" sz="1400" b="1" i="1" u="sng" dirty="0">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35" name="TextBox 34">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9"/>
              </a:rPr>
              <a:t>biodegradablemulch.org</a:t>
            </a:r>
            <a:endParaRPr lang="en-US" sz="1400" b="1" i="1" u="sng" dirty="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37" name="TextBox 36">
            <a:extLst>
              <a:ext uri="{FF2B5EF4-FFF2-40B4-BE49-F238E27FC236}">
                <a16:creationId xmlns:a16="http://schemas.microsoft.com/office/drawing/2014/main" id="{EAD04920-3B22-442D-8CE1-0FB555895CD0}"/>
              </a:ext>
            </a:extLst>
          </p:cNvPr>
          <p:cNvSpPr txBox="1"/>
          <p:nvPr/>
        </p:nvSpPr>
        <p:spPr>
          <a:xfrm>
            <a:off x="0" y="5578126"/>
            <a:ext cx="3496235" cy="338554"/>
          </a:xfrm>
          <a:prstGeom prst="rect">
            <a:avLst/>
          </a:prstGeom>
          <a:noFill/>
        </p:spPr>
        <p:txBody>
          <a:bodyPr wrap="square" rtlCol="0">
            <a:spAutoFit/>
          </a:bodyPr>
          <a:lstStyle/>
          <a:p>
            <a:r>
              <a:rPr lang="en-US" altLang="zh-CN" sz="1600" dirty="0" err="1">
                <a:solidFill>
                  <a:schemeClr val="accent5">
                    <a:lumMod val="50000"/>
                  </a:schemeClr>
                </a:solidFill>
              </a:rPr>
              <a:t>Ghimire</a:t>
            </a:r>
            <a:r>
              <a:rPr lang="en-US" altLang="zh-CN" sz="1600" dirty="0">
                <a:solidFill>
                  <a:schemeClr val="accent5">
                    <a:lumMod val="50000"/>
                  </a:schemeClr>
                </a:solidFill>
              </a:rPr>
              <a:t> 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t>
            </a:r>
            <a:endParaRPr lang="en-US" sz="1600" dirty="0">
              <a:solidFill>
                <a:schemeClr val="accent5">
                  <a:lumMod val="50000"/>
                </a:schemeClr>
              </a:solidFill>
            </a:endParaRPr>
          </a:p>
        </p:txBody>
      </p:sp>
    </p:spTree>
    <p:extLst>
      <p:ext uri="{BB962C8B-B14F-4D97-AF65-F5344CB8AC3E}">
        <p14:creationId xmlns:p14="http://schemas.microsoft.com/office/powerpoint/2010/main" val="13988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0"/>
            <a:ext cx="9144000" cy="679506"/>
          </a:xfrm>
          <a:solidFill>
            <a:srgbClr val="C00000"/>
          </a:solidFill>
        </p:spPr>
        <p:txBody>
          <a:bodyPr>
            <a:noAutofit/>
          </a:bodyPr>
          <a:lstStyle/>
          <a:p>
            <a:r>
              <a:rPr lang="en-US" altLang="zh-CN" sz="4000" b="1" dirty="0">
                <a:solidFill>
                  <a:schemeClr val="bg1"/>
                </a:solidFill>
              </a:rPr>
              <a:t>Calculating Mulch Amount</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08981" y="848025"/>
            <a:ext cx="8501066" cy="5478423"/>
          </a:xfrm>
          <a:prstGeom prst="rect">
            <a:avLst/>
          </a:prstGeom>
        </p:spPr>
        <p:txBody>
          <a:bodyPr wrap="square">
            <a:spAutoFit/>
          </a:bodyPr>
          <a:lstStyle/>
          <a:p>
            <a:pPr marL="342900" indent="-342900">
              <a:buClr>
                <a:srgbClr val="00B050"/>
              </a:buClr>
              <a:buSzPct val="120000"/>
              <a:buFont typeface="Arial" panose="020B0604020202020204" pitchFamily="34" charset="0"/>
              <a:buChar char="•"/>
            </a:pPr>
            <a:r>
              <a:rPr lang="en-US" altLang="zh-CN" sz="2400" dirty="0"/>
              <a:t>For each soil sample: air dry mulch fragments, record t</a:t>
            </a:r>
            <a:r>
              <a:rPr lang="en-US" sz="2400" dirty="0"/>
              <a:t>otal weight of mulch fragments</a:t>
            </a:r>
          </a:p>
          <a:p>
            <a:pPr>
              <a:buClr>
                <a:srgbClr val="00B050"/>
              </a:buClr>
              <a:buSzPct val="120000"/>
            </a:pPr>
            <a:endParaRPr lang="en-US" sz="2400" dirty="0"/>
          </a:p>
          <a:p>
            <a:pPr marL="342900" indent="-342900">
              <a:buClr>
                <a:srgbClr val="00B050"/>
              </a:buClr>
              <a:buSzPct val="120000"/>
              <a:buFont typeface="Arial" panose="020B0604020202020204" pitchFamily="34" charset="0"/>
              <a:buChar char="•"/>
            </a:pPr>
            <a:r>
              <a:rPr lang="en-US" sz="2400" dirty="0"/>
              <a:t>Calculate the average weight of plastic per sample (total weight divided by number of samples)</a:t>
            </a:r>
          </a:p>
          <a:p>
            <a:pPr>
              <a:buClr>
                <a:srgbClr val="00B050"/>
              </a:buClr>
              <a:buSzPct val="120000"/>
            </a:pPr>
            <a:endParaRPr lang="en-US" sz="2400" dirty="0"/>
          </a:p>
          <a:p>
            <a:pPr marL="342900" indent="-342900">
              <a:buClr>
                <a:srgbClr val="00B050"/>
              </a:buClr>
              <a:buSzPct val="120000"/>
              <a:buFont typeface="Arial" panose="020B0604020202020204" pitchFamily="34" charset="0"/>
              <a:buChar char="•"/>
            </a:pPr>
            <a:r>
              <a:rPr lang="en-US" sz="2400" dirty="0"/>
              <a:t>Calculate the recovered mulch weight per acre using the equation below and Table 1. For example:</a:t>
            </a:r>
          </a:p>
          <a:p>
            <a:pPr marL="341313"/>
            <a:r>
              <a:rPr lang="en-US" dirty="0"/>
              <a:t>Weight of plastic recovered in each of 5 samples: 0.8, 1.2, 1.0, 1.1 and 0.9 g</a:t>
            </a:r>
          </a:p>
          <a:p>
            <a:pPr marL="341313"/>
            <a:r>
              <a:rPr lang="en-US" dirty="0"/>
              <a:t>Total plastic recovered from 5 samples = 5 g</a:t>
            </a:r>
          </a:p>
          <a:p>
            <a:pPr marL="341313"/>
            <a:r>
              <a:rPr lang="en-US" dirty="0"/>
              <a:t>Weight of mulch/acre = 5 x 15,488</a:t>
            </a:r>
            <a:r>
              <a:rPr lang="en-US" baseline="30000" dirty="0"/>
              <a:t>1</a:t>
            </a:r>
            <a:r>
              <a:rPr lang="en-US" dirty="0"/>
              <a:t> = 77,440 g = 77.44 kg</a:t>
            </a:r>
          </a:p>
          <a:p>
            <a:pPr marL="341313"/>
            <a:endParaRPr lang="en-US" dirty="0"/>
          </a:p>
          <a:p>
            <a:pPr marL="341313"/>
            <a:r>
              <a:rPr lang="en-US" baseline="30000" dirty="0"/>
              <a:t>1</a:t>
            </a:r>
            <a:r>
              <a:rPr lang="en-US" dirty="0"/>
              <a:t>See Table 1 for multiplication factor, which is based on number of samples</a:t>
            </a:r>
          </a:p>
          <a:p>
            <a:pPr marL="342900" indent="-342900">
              <a:buClr>
                <a:srgbClr val="00B050"/>
              </a:buClr>
              <a:buSzPct val="120000"/>
              <a:buFont typeface="Arial" panose="020B0604020202020204" pitchFamily="34" charset="0"/>
              <a:buChar char="•"/>
            </a:pPr>
            <a:endParaRPr lang="en-US" sz="2200" dirty="0"/>
          </a:p>
          <a:p>
            <a:pPr marL="342900" indent="-342900">
              <a:buClr>
                <a:srgbClr val="00B050"/>
              </a:buClr>
              <a:buSzPct val="120000"/>
              <a:buFont typeface="Arial" panose="020B0604020202020204" pitchFamily="34" charset="0"/>
              <a:buChar char="•"/>
            </a:pPr>
            <a:endParaRPr lang="en-US" sz="2200" dirty="0"/>
          </a:p>
          <a:p>
            <a:pPr marL="342900" indent="-342900">
              <a:buFont typeface="Arial" charset="0"/>
              <a:buChar char="•"/>
            </a:pPr>
            <a:endParaRPr lang="en-US" sz="2400" dirty="0"/>
          </a:p>
        </p:txBody>
      </p:sp>
      <p:pic>
        <p:nvPicPr>
          <p:cNvPr id="20"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24" name="TextBox 23">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26" name="TextBox 25">
            <a:extLst>
              <a:ext uri="{FF2B5EF4-FFF2-40B4-BE49-F238E27FC236}">
                <a16:creationId xmlns:a16="http://schemas.microsoft.com/office/drawing/2014/main" id="{EAD04920-3B22-442D-8CE1-0FB555895CD0}"/>
              </a:ext>
            </a:extLst>
          </p:cNvPr>
          <p:cNvSpPr txBox="1"/>
          <p:nvPr/>
        </p:nvSpPr>
        <p:spPr>
          <a:xfrm>
            <a:off x="0" y="5562628"/>
            <a:ext cx="3496235" cy="338554"/>
          </a:xfrm>
          <a:prstGeom prst="rect">
            <a:avLst/>
          </a:prstGeom>
          <a:noFill/>
        </p:spPr>
        <p:txBody>
          <a:bodyPr wrap="square" rtlCol="0">
            <a:spAutoFit/>
          </a:bodyPr>
          <a:lstStyle/>
          <a:p>
            <a:r>
              <a:rPr lang="en-US" altLang="zh-CN" sz="1600" dirty="0" err="1">
                <a:solidFill>
                  <a:schemeClr val="accent5">
                    <a:lumMod val="50000"/>
                  </a:schemeClr>
                </a:solidFill>
              </a:rPr>
              <a:t>Ghimire</a:t>
            </a:r>
            <a:r>
              <a:rPr lang="en-US" altLang="zh-CN" sz="1600" dirty="0">
                <a:solidFill>
                  <a:schemeClr val="accent5">
                    <a:lumMod val="50000"/>
                  </a:schemeClr>
                </a:solidFill>
              </a:rPr>
              <a:t> 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t>
            </a:r>
            <a:endParaRPr lang="en-US" sz="1600" dirty="0">
              <a:solidFill>
                <a:schemeClr val="accent5">
                  <a:lumMod val="50000"/>
                </a:schemeClr>
              </a:solidFill>
            </a:endParaRPr>
          </a:p>
        </p:txBody>
      </p:sp>
    </p:spTree>
    <p:extLst>
      <p:ext uri="{BB962C8B-B14F-4D97-AF65-F5344CB8AC3E}">
        <p14:creationId xmlns:p14="http://schemas.microsoft.com/office/powerpoint/2010/main" val="84565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indoor, sitting, oven, microwave&#10;&#10;Description automatically generated">
            <a:extLst>
              <a:ext uri="{FF2B5EF4-FFF2-40B4-BE49-F238E27FC236}">
                <a16:creationId xmlns:a16="http://schemas.microsoft.com/office/drawing/2014/main" id="{C16D2DA9-CE3D-4086-AFEE-951E20F51D2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5859638" y="1824287"/>
            <a:ext cx="3117273" cy="1990898"/>
          </a:xfrm>
          <a:prstGeom prst="rect">
            <a:avLst/>
          </a:prstGeom>
        </p:spPr>
      </p:pic>
      <p:graphicFrame>
        <p:nvGraphicFramePr>
          <p:cNvPr id="5" name="Table 4">
            <a:extLst>
              <a:ext uri="{FF2B5EF4-FFF2-40B4-BE49-F238E27FC236}">
                <a16:creationId xmlns:a16="http://schemas.microsoft.com/office/drawing/2014/main" id="{350307E9-A059-40B1-929F-89F96CF39AD0}"/>
              </a:ext>
            </a:extLst>
          </p:cNvPr>
          <p:cNvGraphicFramePr>
            <a:graphicFrameLocks noGrp="1"/>
          </p:cNvGraphicFramePr>
          <p:nvPr>
            <p:extLst>
              <p:ext uri="{D42A27DB-BD31-4B8C-83A1-F6EECF244321}">
                <p14:modId xmlns:p14="http://schemas.microsoft.com/office/powerpoint/2010/main" val="2581598187"/>
              </p:ext>
            </p:extLst>
          </p:nvPr>
        </p:nvGraphicFramePr>
        <p:xfrm>
          <a:off x="167088" y="1327900"/>
          <a:ext cx="5586321" cy="3294382"/>
        </p:xfrm>
        <a:graphic>
          <a:graphicData uri="http://schemas.openxmlformats.org/drawingml/2006/table">
            <a:tbl>
              <a:tblPr firstRow="1" firstCol="1" bandRow="1">
                <a:tableStyleId>{5C22544A-7EE6-4342-B048-85BDC9FD1C3A}</a:tableStyleId>
              </a:tblPr>
              <a:tblGrid>
                <a:gridCol w="1445466">
                  <a:extLst>
                    <a:ext uri="{9D8B030D-6E8A-4147-A177-3AD203B41FA5}">
                      <a16:colId xmlns:a16="http://schemas.microsoft.com/office/drawing/2014/main" val="3765759518"/>
                    </a:ext>
                  </a:extLst>
                </a:gridCol>
                <a:gridCol w="1932399">
                  <a:extLst>
                    <a:ext uri="{9D8B030D-6E8A-4147-A177-3AD203B41FA5}">
                      <a16:colId xmlns:a16="http://schemas.microsoft.com/office/drawing/2014/main" val="888396304"/>
                    </a:ext>
                  </a:extLst>
                </a:gridCol>
                <a:gridCol w="2208456">
                  <a:extLst>
                    <a:ext uri="{9D8B030D-6E8A-4147-A177-3AD203B41FA5}">
                      <a16:colId xmlns:a16="http://schemas.microsoft.com/office/drawing/2014/main" val="2581631529"/>
                    </a:ext>
                  </a:extLst>
                </a:gridCol>
              </a:tblGrid>
              <a:tr h="854275">
                <a:tc>
                  <a:txBody>
                    <a:bodyPr/>
                    <a:lstStyle/>
                    <a:p>
                      <a:pPr marL="0" marR="0" algn="ctr">
                        <a:lnSpc>
                          <a:spcPct val="115000"/>
                        </a:lnSpc>
                        <a:spcBef>
                          <a:spcPts val="0"/>
                        </a:spcBef>
                        <a:spcAft>
                          <a:spcPts val="0"/>
                        </a:spcAft>
                      </a:pPr>
                      <a:r>
                        <a:rPr lang="en-US" sz="1600" dirty="0">
                          <a:effectLst/>
                        </a:rPr>
                        <a:t>No. of samples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Sample collection total area (ft</a:t>
                      </a:r>
                      <a:r>
                        <a:rPr lang="en-US" sz="1600" baseline="30000" dirty="0">
                          <a:effectLst/>
                        </a:rPr>
                        <a:t>2</a:t>
                      </a:r>
                      <a:r>
                        <a:rPr lang="en-US" sz="1600" dirty="0">
                          <a:effectLst/>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Multiplication factor for weight of mulch/acre</a:t>
                      </a:r>
                      <a:r>
                        <a:rPr lang="en-US" sz="1600" baseline="30000">
                          <a:effectLst/>
                        </a:rPr>
                        <a:t>1</a:t>
                      </a:r>
                      <a:r>
                        <a:rPr lang="en-US" sz="1600">
                          <a:effectLst/>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3001496"/>
                  </a:ext>
                </a:extLst>
              </a:tr>
              <a:tr h="271123">
                <a:tc>
                  <a:txBody>
                    <a:bodyPr/>
                    <a:lstStyle/>
                    <a:p>
                      <a:pPr marL="0" marR="0" algn="ctr">
                        <a:lnSpc>
                          <a:spcPct val="115000"/>
                        </a:lnSpc>
                        <a:spcBef>
                          <a:spcPts val="0"/>
                        </a:spcBef>
                        <a:spcAft>
                          <a:spcPts val="0"/>
                        </a:spcAft>
                      </a:pPr>
                      <a:r>
                        <a:rPr lang="en-US" sz="1600" dirty="0">
                          <a:effectLst/>
                        </a:rPr>
                        <a:t>3</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27</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25,813</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09324562"/>
                  </a:ext>
                </a:extLst>
              </a:tr>
              <a:tr h="271123">
                <a:tc>
                  <a:txBody>
                    <a:bodyPr/>
                    <a:lstStyle/>
                    <a:p>
                      <a:pPr marL="0" marR="0" algn="ctr">
                        <a:lnSpc>
                          <a:spcPct val="115000"/>
                        </a:lnSpc>
                        <a:spcBef>
                          <a:spcPts val="0"/>
                        </a:spcBef>
                        <a:spcAft>
                          <a:spcPts val="0"/>
                        </a:spcAft>
                      </a:pPr>
                      <a:r>
                        <a:rPr lang="en-US" sz="1600" dirty="0">
                          <a:effectLst/>
                        </a:rPr>
                        <a:t>5</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45</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15,488</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26889417"/>
                  </a:ext>
                </a:extLst>
              </a:tr>
              <a:tr h="271123">
                <a:tc>
                  <a:txBody>
                    <a:bodyPr/>
                    <a:lstStyle/>
                    <a:p>
                      <a:pPr marL="0" marR="0" algn="ctr">
                        <a:lnSpc>
                          <a:spcPct val="115000"/>
                        </a:lnSpc>
                        <a:spcBef>
                          <a:spcPts val="0"/>
                        </a:spcBef>
                        <a:spcAft>
                          <a:spcPts val="0"/>
                        </a:spcAft>
                      </a:pPr>
                      <a:r>
                        <a:rPr lang="en-US" sz="1600">
                          <a:effectLst/>
                        </a:rPr>
                        <a:t>6</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54</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12,907</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83695555"/>
                  </a:ext>
                </a:extLst>
              </a:tr>
              <a:tr h="271123">
                <a:tc>
                  <a:txBody>
                    <a:bodyPr/>
                    <a:lstStyle/>
                    <a:p>
                      <a:pPr marL="0" marR="0" algn="ctr">
                        <a:lnSpc>
                          <a:spcPct val="115000"/>
                        </a:lnSpc>
                        <a:spcBef>
                          <a:spcPts val="0"/>
                        </a:spcBef>
                        <a:spcAft>
                          <a:spcPts val="0"/>
                        </a:spcAft>
                      </a:pPr>
                      <a:r>
                        <a:rPr lang="en-US" sz="1600">
                          <a:effectLst/>
                        </a:rPr>
                        <a:t>7</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63</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11,063</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75936575"/>
                  </a:ext>
                </a:extLst>
              </a:tr>
              <a:tr h="271123">
                <a:tc>
                  <a:txBody>
                    <a:bodyPr/>
                    <a:lstStyle/>
                    <a:p>
                      <a:pPr marL="0" marR="0" algn="ctr">
                        <a:lnSpc>
                          <a:spcPct val="115000"/>
                        </a:lnSpc>
                        <a:spcBef>
                          <a:spcPts val="0"/>
                        </a:spcBef>
                        <a:spcAft>
                          <a:spcPts val="0"/>
                        </a:spcAft>
                      </a:pPr>
                      <a:r>
                        <a:rPr lang="en-US" sz="1600">
                          <a:effectLst/>
                        </a:rPr>
                        <a:t>8</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72</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9,680</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10692694"/>
                  </a:ext>
                </a:extLst>
              </a:tr>
              <a:tr h="271123">
                <a:tc>
                  <a:txBody>
                    <a:bodyPr/>
                    <a:lstStyle/>
                    <a:p>
                      <a:pPr marL="0" marR="0" algn="ctr">
                        <a:lnSpc>
                          <a:spcPct val="115000"/>
                        </a:lnSpc>
                        <a:spcBef>
                          <a:spcPts val="0"/>
                        </a:spcBef>
                        <a:spcAft>
                          <a:spcPts val="0"/>
                        </a:spcAft>
                      </a:pPr>
                      <a:r>
                        <a:rPr lang="en-US" sz="1600">
                          <a:effectLst/>
                        </a:rPr>
                        <a:t>9</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81</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8,604</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32146750"/>
                  </a:ext>
                </a:extLst>
              </a:tr>
              <a:tr h="271123">
                <a:tc>
                  <a:txBody>
                    <a:bodyPr/>
                    <a:lstStyle/>
                    <a:p>
                      <a:pPr marL="0" marR="0" algn="ctr">
                        <a:lnSpc>
                          <a:spcPct val="115000"/>
                        </a:lnSpc>
                        <a:spcBef>
                          <a:spcPts val="0"/>
                        </a:spcBef>
                        <a:spcAft>
                          <a:spcPts val="0"/>
                        </a:spcAft>
                      </a:pPr>
                      <a:r>
                        <a:rPr lang="en-US" sz="1600">
                          <a:effectLst/>
                        </a:rPr>
                        <a:t>10</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90</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7,744</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71429699"/>
                  </a:ext>
                </a:extLst>
              </a:tr>
              <a:tr h="271123">
                <a:tc>
                  <a:txBody>
                    <a:bodyPr/>
                    <a:lstStyle/>
                    <a:p>
                      <a:pPr marL="0" marR="0" algn="ctr">
                        <a:lnSpc>
                          <a:spcPct val="115000"/>
                        </a:lnSpc>
                        <a:spcBef>
                          <a:spcPts val="0"/>
                        </a:spcBef>
                        <a:spcAft>
                          <a:spcPts val="0"/>
                        </a:spcAft>
                      </a:pPr>
                      <a:r>
                        <a:rPr lang="en-US" sz="1600">
                          <a:effectLst/>
                        </a:rPr>
                        <a:t>11</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99</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7,040</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2841909"/>
                  </a:ext>
                </a:extLst>
              </a:tr>
              <a:tr h="271123">
                <a:tc>
                  <a:txBody>
                    <a:bodyPr/>
                    <a:lstStyle/>
                    <a:p>
                      <a:pPr marL="0" marR="0" algn="ctr">
                        <a:lnSpc>
                          <a:spcPct val="115000"/>
                        </a:lnSpc>
                        <a:spcBef>
                          <a:spcPts val="0"/>
                        </a:spcBef>
                        <a:spcAft>
                          <a:spcPts val="0"/>
                        </a:spcAft>
                      </a:pPr>
                      <a:r>
                        <a:rPr lang="en-US" sz="1600">
                          <a:effectLst/>
                        </a:rPr>
                        <a:t>12</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108</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6,453</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08368576"/>
                  </a:ext>
                </a:extLst>
              </a:tr>
            </a:tbl>
          </a:graphicData>
        </a:graphic>
      </p:graphicFrame>
      <p:sp>
        <p:nvSpPr>
          <p:cNvPr id="6" name="Rectangle 5">
            <a:extLst>
              <a:ext uri="{FF2B5EF4-FFF2-40B4-BE49-F238E27FC236}">
                <a16:creationId xmlns:a16="http://schemas.microsoft.com/office/drawing/2014/main" id="{4487A19D-3F76-4138-83ED-2908F77B5EEA}"/>
              </a:ext>
            </a:extLst>
          </p:cNvPr>
          <p:cNvSpPr/>
          <p:nvPr/>
        </p:nvSpPr>
        <p:spPr>
          <a:xfrm>
            <a:off x="213735" y="679490"/>
            <a:ext cx="5539674" cy="646331"/>
          </a:xfrm>
          <a:prstGeom prst="rect">
            <a:avLst/>
          </a:prstGeom>
        </p:spPr>
        <p:txBody>
          <a:bodyPr wrap="square">
            <a:spAutoFit/>
          </a:bodyPr>
          <a:lstStyle/>
          <a:p>
            <a:pPr algn="just"/>
            <a:r>
              <a:rPr lang="en-US" b="1" dirty="0">
                <a:ea typeface="MS Mincho" panose="02020609040205080304" pitchFamily="49" charset="-128"/>
                <a:cs typeface="Times New Roman" panose="02020603050405020304" pitchFamily="18" charset="0"/>
              </a:rPr>
              <a:t>Table 1.</a:t>
            </a:r>
            <a:r>
              <a:rPr lang="en-US" dirty="0">
                <a:ea typeface="MS Mincho" panose="02020609040205080304" pitchFamily="49" charset="-128"/>
                <a:cs typeface="Times New Roman" panose="02020603050405020304" pitchFamily="18" charset="0"/>
              </a:rPr>
              <a:t> Calculation of the weight of recovered mulch per acre based on 9 ft</a:t>
            </a:r>
            <a:r>
              <a:rPr lang="en-US" baseline="30000" dirty="0">
                <a:ea typeface="MS Mincho" panose="02020609040205080304" pitchFamily="49" charset="-128"/>
                <a:cs typeface="Times New Roman" panose="02020603050405020304" pitchFamily="18" charset="0"/>
              </a:rPr>
              <a:t>2</a:t>
            </a:r>
            <a:r>
              <a:rPr lang="en-US" dirty="0">
                <a:ea typeface="MS Mincho" panose="02020609040205080304" pitchFamily="49" charset="-128"/>
                <a:cs typeface="Times New Roman" panose="02020603050405020304" pitchFamily="18" charset="0"/>
              </a:rPr>
              <a:t> per soil sample.</a:t>
            </a:r>
            <a:endParaRPr lang="en-US" sz="1600" dirty="0">
              <a:effectLst/>
              <a:ea typeface="MS Mincho" panose="02020609040205080304" pitchFamily="49" charset="-128"/>
              <a:cs typeface="Times New Roman" panose="02020603050405020304" pitchFamily="18" charset="0"/>
            </a:endParaRPr>
          </a:p>
        </p:txBody>
      </p:sp>
      <p:sp>
        <p:nvSpPr>
          <p:cNvPr id="8" name="Rectangle 7">
            <a:extLst>
              <a:ext uri="{FF2B5EF4-FFF2-40B4-BE49-F238E27FC236}">
                <a16:creationId xmlns:a16="http://schemas.microsoft.com/office/drawing/2014/main" id="{39D1C37A-3276-4E4F-AFA3-838CF074D809}"/>
              </a:ext>
            </a:extLst>
          </p:cNvPr>
          <p:cNvSpPr/>
          <p:nvPr/>
        </p:nvSpPr>
        <p:spPr>
          <a:xfrm>
            <a:off x="53162" y="4611479"/>
            <a:ext cx="5539673" cy="1077218"/>
          </a:xfrm>
          <a:prstGeom prst="rect">
            <a:avLst/>
          </a:prstGeom>
        </p:spPr>
        <p:txBody>
          <a:bodyPr wrap="square">
            <a:spAutoFit/>
          </a:bodyPr>
          <a:lstStyle/>
          <a:p>
            <a:r>
              <a:rPr lang="en-US" sz="1600" baseline="30000" dirty="0">
                <a:solidFill>
                  <a:srgbClr val="000000"/>
                </a:solidFill>
                <a:ea typeface="Times New Roman" panose="02020603050405020304" pitchFamily="18" charset="0"/>
                <a:cs typeface="Times New Roman" panose="02020603050405020304" pitchFamily="18" charset="0"/>
              </a:rPr>
              <a:t>1</a:t>
            </a:r>
            <a:r>
              <a:rPr lang="en-US" sz="1600" dirty="0">
                <a:solidFill>
                  <a:srgbClr val="000000"/>
                </a:solidFill>
                <a:ea typeface="Times New Roman" panose="02020603050405020304" pitchFamily="18" charset="0"/>
                <a:cs typeface="Times New Roman" panose="02020603050405020304" pitchFamily="18" charset="0"/>
              </a:rPr>
              <a:t>Calculated by dividing the number of ft</a:t>
            </a:r>
            <a:r>
              <a:rPr lang="en-US" sz="1600" baseline="30000" dirty="0">
                <a:solidFill>
                  <a:srgbClr val="000000"/>
                </a:solidFill>
                <a:ea typeface="Times New Roman" panose="02020603050405020304" pitchFamily="18" charset="0"/>
                <a:cs typeface="Times New Roman" panose="02020603050405020304" pitchFamily="18" charset="0"/>
              </a:rPr>
              <a:t>2</a:t>
            </a:r>
            <a:r>
              <a:rPr lang="en-US" sz="1600" dirty="0">
                <a:solidFill>
                  <a:srgbClr val="000000"/>
                </a:solidFill>
                <a:ea typeface="Times New Roman" panose="02020603050405020304" pitchFamily="18" charset="0"/>
                <a:cs typeface="Times New Roman" panose="02020603050405020304" pitchFamily="18" charset="0"/>
              </a:rPr>
              <a:t> per acre </a:t>
            </a:r>
            <a:r>
              <a:rPr lang="en-US" sz="1600" dirty="0">
                <a:solidFill>
                  <a:srgbClr val="000000"/>
                </a:solidFill>
                <a:ea typeface="MS Mincho" panose="02020609040205080304" pitchFamily="49" charset="-128"/>
                <a:cs typeface="Times New Roman" panose="02020603050405020304" pitchFamily="18" charset="0"/>
              </a:rPr>
              <a:t>(43,560 ft</a:t>
            </a:r>
            <a:r>
              <a:rPr lang="en-US" sz="1600" baseline="30000" dirty="0">
                <a:solidFill>
                  <a:srgbClr val="000000"/>
                </a:solidFill>
                <a:ea typeface="MS Mincho" panose="02020609040205080304" pitchFamily="49" charset="-128"/>
                <a:cs typeface="Times New Roman" panose="02020603050405020304" pitchFamily="18" charset="0"/>
              </a:rPr>
              <a:t>2</a:t>
            </a:r>
            <a:r>
              <a:rPr lang="en-US" sz="1600" dirty="0">
                <a:solidFill>
                  <a:srgbClr val="000000"/>
                </a:solidFill>
                <a:ea typeface="MS Mincho" panose="02020609040205080304" pitchFamily="49" charset="-128"/>
                <a:cs typeface="Times New Roman" panose="02020603050405020304" pitchFamily="18" charset="0"/>
              </a:rPr>
              <a:t>) </a:t>
            </a:r>
            <a:r>
              <a:rPr lang="en-US" sz="1600" dirty="0">
                <a:solidFill>
                  <a:srgbClr val="000000"/>
                </a:solidFill>
                <a:ea typeface="Times New Roman" panose="02020603050405020304" pitchFamily="18" charset="0"/>
                <a:cs typeface="Times New Roman" panose="02020603050405020304" pitchFamily="18" charset="0"/>
              </a:rPr>
              <a:t>by the total area sampled (each sample area is 9 ft</a:t>
            </a:r>
            <a:r>
              <a:rPr lang="en-US" sz="1600" baseline="30000" dirty="0">
                <a:solidFill>
                  <a:srgbClr val="000000"/>
                </a:solidFill>
                <a:ea typeface="Times New Roman" panose="02020603050405020304" pitchFamily="18" charset="0"/>
                <a:cs typeface="Times New Roman" panose="02020603050405020304" pitchFamily="18" charset="0"/>
              </a:rPr>
              <a:t>2</a:t>
            </a:r>
            <a:r>
              <a:rPr lang="en-US" sz="1600" dirty="0">
                <a:solidFill>
                  <a:srgbClr val="000000"/>
                </a:solidFill>
                <a:ea typeface="Times New Roman" panose="02020603050405020304" pitchFamily="18" charset="0"/>
                <a:cs typeface="Times New Roman" panose="02020603050405020304" pitchFamily="18" charset="0"/>
              </a:rPr>
              <a:t>) and multiplying by 16 (measured sample was 1/16 of </a:t>
            </a:r>
            <a:r>
              <a:rPr lang="en-US" sz="1600" dirty="0">
                <a:ea typeface="MS Mincho" panose="02020609040205080304" pitchFamily="49" charset="-128"/>
                <a:cs typeface="Times New Roman" panose="02020603050405020304" pitchFamily="18" charset="0"/>
              </a:rPr>
              <a:t>3 ft x 3 ft sample)</a:t>
            </a:r>
            <a:endParaRPr lang="en-US" sz="1600" dirty="0">
              <a:effectLst/>
              <a:ea typeface="MS Mincho" panose="02020609040205080304" pitchFamily="49" charset="-128"/>
              <a:cs typeface="Times New Roman" panose="02020603050405020304" pitchFamily="18" charset="0"/>
            </a:endParaRPr>
          </a:p>
        </p:txBody>
      </p:sp>
      <p:sp>
        <p:nvSpPr>
          <p:cNvPr id="9" name="Rectangle 8">
            <a:extLst>
              <a:ext uri="{FF2B5EF4-FFF2-40B4-BE49-F238E27FC236}">
                <a16:creationId xmlns:a16="http://schemas.microsoft.com/office/drawing/2014/main" id="{504F465B-733E-4BCE-8C4C-DB9D703BEBE7}"/>
              </a:ext>
            </a:extLst>
          </p:cNvPr>
          <p:cNvSpPr/>
          <p:nvPr/>
        </p:nvSpPr>
        <p:spPr>
          <a:xfrm>
            <a:off x="5859637" y="3946672"/>
            <a:ext cx="3117273" cy="923330"/>
          </a:xfrm>
          <a:prstGeom prst="rect">
            <a:avLst/>
          </a:prstGeom>
        </p:spPr>
        <p:txBody>
          <a:bodyPr wrap="square">
            <a:spAutoFit/>
          </a:bodyPr>
          <a:lstStyle/>
          <a:p>
            <a:r>
              <a:rPr lang="en-US" dirty="0">
                <a:effectLst/>
                <a:ea typeface="MS Mincho" panose="02020609040205080304" pitchFamily="49" charset="-128"/>
                <a:cs typeface="Times New Roman" panose="02020603050405020304" pitchFamily="18" charset="0"/>
              </a:rPr>
              <a:t>Weighing plastic mulch fragments on a precision balance</a:t>
            </a:r>
          </a:p>
        </p:txBody>
      </p:sp>
      <p:pic>
        <p:nvPicPr>
          <p:cNvPr id="7" name="Picture 2" descr="Image result for western sare logo">
            <a:extLst>
              <a:ext uri="{FF2B5EF4-FFF2-40B4-BE49-F238E27FC236}">
                <a16:creationId xmlns:a16="http://schemas.microsoft.com/office/drawing/2014/main" id="{25BAA307-193A-4B52-8DEF-358EE870A7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washington state university logo">
            <a:extLst>
              <a:ext uri="{FF2B5EF4-FFF2-40B4-BE49-F238E27FC236}">
                <a16:creationId xmlns:a16="http://schemas.microsoft.com/office/drawing/2014/main" id="{0823E971-B83B-432E-BAE0-31085C88C6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2355DFE-B6C6-467D-BD01-F37A8BC6BCE3}"/>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03A9F99-20DF-4CA4-9323-D2143262CD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3" name="TextBox 12">
            <a:extLst>
              <a:ext uri="{FF2B5EF4-FFF2-40B4-BE49-F238E27FC236}">
                <a16:creationId xmlns:a16="http://schemas.microsoft.com/office/drawing/2014/main" id="{268638F5-D30F-413A-BB73-444DA86BD969}"/>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607255F-4962-42D3-9E90-D90EB40B787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15" name="TextBox 14">
            <a:extLst>
              <a:ext uri="{FF2B5EF4-FFF2-40B4-BE49-F238E27FC236}">
                <a16:creationId xmlns:a16="http://schemas.microsoft.com/office/drawing/2014/main" id="{FAA72E99-5E6B-4F65-A086-477F3888659A}"/>
              </a:ext>
            </a:extLst>
          </p:cNvPr>
          <p:cNvSpPr txBox="1"/>
          <p:nvPr/>
        </p:nvSpPr>
        <p:spPr>
          <a:xfrm>
            <a:off x="7109597" y="5554280"/>
            <a:ext cx="3496235" cy="338554"/>
          </a:xfrm>
          <a:prstGeom prst="rect">
            <a:avLst/>
          </a:prstGeom>
          <a:noFill/>
        </p:spPr>
        <p:txBody>
          <a:bodyPr wrap="square" rtlCol="0">
            <a:spAutoFit/>
          </a:bodyPr>
          <a:lstStyle/>
          <a:p>
            <a:r>
              <a:rPr lang="en-US" altLang="zh-CN" sz="1600" dirty="0" err="1">
                <a:solidFill>
                  <a:schemeClr val="accent5">
                    <a:lumMod val="50000"/>
                  </a:schemeClr>
                </a:solidFill>
              </a:rPr>
              <a:t>Ghimire</a:t>
            </a:r>
            <a:r>
              <a:rPr lang="en-US" altLang="zh-CN" sz="1600" dirty="0">
                <a:solidFill>
                  <a:schemeClr val="accent5">
                    <a:lumMod val="50000"/>
                  </a:schemeClr>
                </a:solidFill>
              </a:rPr>
              <a:t> 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t>
            </a:r>
            <a:endParaRPr lang="en-US" sz="1600" dirty="0">
              <a:solidFill>
                <a:schemeClr val="accent5">
                  <a:lumMod val="50000"/>
                </a:schemeClr>
              </a:solidFill>
            </a:endParaRPr>
          </a:p>
        </p:txBody>
      </p:sp>
      <p:cxnSp>
        <p:nvCxnSpPr>
          <p:cNvPr id="16" name="Straight Connector 15">
            <a:extLst>
              <a:ext uri="{FF2B5EF4-FFF2-40B4-BE49-F238E27FC236}">
                <a16:creationId xmlns:a16="http://schemas.microsoft.com/office/drawing/2014/main" id="{B417AFF7-C5D6-4393-88EE-6C907CD0F5DE}"/>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4F200787-B274-4E7D-97E3-FCD996BB2536}"/>
              </a:ext>
            </a:extLst>
          </p:cNvPr>
          <p:cNvSpPr txBox="1">
            <a:spLocks/>
          </p:cNvSpPr>
          <p:nvPr/>
        </p:nvSpPr>
        <p:spPr>
          <a:xfrm>
            <a:off x="0" y="0"/>
            <a:ext cx="9144000" cy="679506"/>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4000" b="1" dirty="0">
                <a:solidFill>
                  <a:schemeClr val="bg1"/>
                </a:solidFill>
              </a:rPr>
              <a:t>Calculating Mulch Amount</a:t>
            </a:r>
            <a:endParaRPr lang="en-US" sz="4000" b="1" dirty="0">
              <a:solidFill>
                <a:schemeClr val="bg1"/>
              </a:solidFill>
            </a:endParaRPr>
          </a:p>
        </p:txBody>
      </p:sp>
    </p:spTree>
    <p:extLst>
      <p:ext uri="{BB962C8B-B14F-4D97-AF65-F5344CB8AC3E}">
        <p14:creationId xmlns:p14="http://schemas.microsoft.com/office/powerpoint/2010/main" val="316614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39DCA-46B0-47B1-BB39-50D3A287A190}"/>
              </a:ext>
            </a:extLst>
          </p:cNvPr>
          <p:cNvSpPr>
            <a:spLocks noGrp="1"/>
          </p:cNvSpPr>
          <p:nvPr>
            <p:ph idx="1"/>
          </p:nvPr>
        </p:nvSpPr>
        <p:spPr>
          <a:xfrm>
            <a:off x="291077" y="877941"/>
            <a:ext cx="8465465" cy="5102118"/>
          </a:xfrm>
        </p:spPr>
        <p:txBody>
          <a:bodyPr>
            <a:normAutofit/>
          </a:bodyPr>
          <a:lstStyle/>
          <a:p>
            <a:pPr marL="342900" indent="-342900">
              <a:buClr>
                <a:srgbClr val="00B050"/>
              </a:buClr>
              <a:buSzPct val="120000"/>
            </a:pPr>
            <a:r>
              <a:rPr lang="en-US" sz="2400" dirty="0"/>
              <a:t>Calculate the recovered area of mulch per acre from the average weight of mulch per acre using the equation:</a:t>
            </a:r>
          </a:p>
          <a:p>
            <a:pPr marL="341313" indent="0">
              <a:buNone/>
            </a:pPr>
            <a:r>
              <a:rPr lang="en-US" sz="2400" dirty="0"/>
              <a:t>Total area of mulch per acre = weight of mulch / (density of mulch x thickness of mulch)</a:t>
            </a:r>
          </a:p>
          <a:p>
            <a:pPr marL="744538" indent="-403225">
              <a:buFont typeface="Courier New" panose="02070309020205020404" pitchFamily="49" charset="0"/>
              <a:buChar char="o"/>
            </a:pPr>
            <a:r>
              <a:rPr lang="en-US" sz="2400" dirty="0"/>
              <a:t>Mulch density: BDM = 1.37 g/cm</a:t>
            </a:r>
            <a:r>
              <a:rPr lang="en-US" sz="2400" baseline="30000" dirty="0"/>
              <a:t>3</a:t>
            </a:r>
            <a:r>
              <a:rPr lang="en-US" sz="2400" dirty="0"/>
              <a:t> and PE mulch = 0.94 g/cm</a:t>
            </a:r>
            <a:r>
              <a:rPr lang="en-US" sz="2400" baseline="30000" dirty="0"/>
              <a:t>3</a:t>
            </a:r>
            <a:r>
              <a:rPr lang="en-US" sz="2400" dirty="0"/>
              <a:t>  </a:t>
            </a:r>
          </a:p>
          <a:p>
            <a:pPr marL="744538" indent="-403225">
              <a:buFont typeface="Courier New" panose="02070309020205020404" pitchFamily="49" charset="0"/>
              <a:buChar char="o"/>
            </a:pPr>
            <a:r>
              <a:rPr lang="en-US" sz="2400" dirty="0"/>
              <a:t>For mulch thickness of 1 mil (0.00254 cm)</a:t>
            </a:r>
          </a:p>
          <a:p>
            <a:pPr marL="744538" indent="-403225">
              <a:buFont typeface="Courier New" panose="02070309020205020404" pitchFamily="49" charset="0"/>
              <a:buChar char="o"/>
            </a:pPr>
            <a:r>
              <a:rPr lang="en-US" sz="2400"/>
              <a:t>Using our example</a:t>
            </a:r>
            <a:r>
              <a:rPr lang="en-US" sz="2400" dirty="0"/>
              <a:t>, recovered mulch per acre = 77,440 g / (1.37 g/cm</a:t>
            </a:r>
            <a:r>
              <a:rPr lang="en-US" sz="2400" baseline="30000" dirty="0"/>
              <a:t>3 </a:t>
            </a:r>
            <a:r>
              <a:rPr lang="en-US" sz="2400" dirty="0"/>
              <a:t>x 0.00254 cm) </a:t>
            </a:r>
          </a:p>
          <a:p>
            <a:pPr marL="341313" indent="0">
              <a:buNone/>
            </a:pPr>
            <a:r>
              <a:rPr lang="en-US" sz="2400" dirty="0"/>
              <a:t>          = 22,254,152 cm</a:t>
            </a:r>
            <a:r>
              <a:rPr lang="en-US" sz="2400" baseline="30000" dirty="0"/>
              <a:t>2</a:t>
            </a:r>
            <a:r>
              <a:rPr lang="en-US" sz="2400" dirty="0"/>
              <a:t> or 23,954 ft</a:t>
            </a:r>
            <a:r>
              <a:rPr lang="en-US" sz="2400" baseline="30000" dirty="0"/>
              <a:t>2</a:t>
            </a:r>
            <a:endParaRPr lang="en-US" sz="2400" dirty="0"/>
          </a:p>
        </p:txBody>
      </p:sp>
      <p:pic>
        <p:nvPicPr>
          <p:cNvPr id="4" name="Picture 2" descr="Image result for western sare logo">
            <a:extLst>
              <a:ext uri="{FF2B5EF4-FFF2-40B4-BE49-F238E27FC236}">
                <a16:creationId xmlns:a16="http://schemas.microsoft.com/office/drawing/2014/main" id="{2B315A18-A4AD-46FB-9FA9-453C39010C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washington state university logo">
            <a:extLst>
              <a:ext uri="{FF2B5EF4-FFF2-40B4-BE49-F238E27FC236}">
                <a16:creationId xmlns:a16="http://schemas.microsoft.com/office/drawing/2014/main" id="{7ADA6F4D-30AF-4F36-B516-C93A7DB354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D41794-23FD-4FCE-98C8-44653BA8FA31}"/>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6BE740C-C74B-4D45-A72E-1EB7361932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8" name="TextBox 7">
            <a:extLst>
              <a:ext uri="{FF2B5EF4-FFF2-40B4-BE49-F238E27FC236}">
                <a16:creationId xmlns:a16="http://schemas.microsoft.com/office/drawing/2014/main" id="{B59C0B0F-CAA7-4DFB-A8DB-A2FB472774F0}"/>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991DABA-5C09-491A-A2D4-16375907ABA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10" name="TextBox 9">
            <a:extLst>
              <a:ext uri="{FF2B5EF4-FFF2-40B4-BE49-F238E27FC236}">
                <a16:creationId xmlns:a16="http://schemas.microsoft.com/office/drawing/2014/main" id="{00861D2A-88B2-40A8-A98E-305F66DF6C35}"/>
              </a:ext>
            </a:extLst>
          </p:cNvPr>
          <p:cNvSpPr txBox="1"/>
          <p:nvPr/>
        </p:nvSpPr>
        <p:spPr>
          <a:xfrm>
            <a:off x="0" y="5562628"/>
            <a:ext cx="3496235" cy="338554"/>
          </a:xfrm>
          <a:prstGeom prst="rect">
            <a:avLst/>
          </a:prstGeom>
          <a:noFill/>
        </p:spPr>
        <p:txBody>
          <a:bodyPr wrap="square" rtlCol="0">
            <a:spAutoFit/>
          </a:bodyPr>
          <a:lstStyle/>
          <a:p>
            <a:r>
              <a:rPr lang="en-US" altLang="zh-CN" sz="1600" dirty="0" err="1">
                <a:solidFill>
                  <a:schemeClr val="accent5">
                    <a:lumMod val="50000"/>
                  </a:schemeClr>
                </a:solidFill>
              </a:rPr>
              <a:t>Ghimire</a:t>
            </a:r>
            <a:r>
              <a:rPr lang="en-US" altLang="zh-CN" sz="1600" dirty="0">
                <a:solidFill>
                  <a:schemeClr val="accent5">
                    <a:lumMod val="50000"/>
                  </a:schemeClr>
                </a:solidFill>
              </a:rPr>
              <a:t> 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t>
            </a:r>
            <a:endParaRPr lang="en-US" sz="1600" dirty="0">
              <a:solidFill>
                <a:schemeClr val="accent5">
                  <a:lumMod val="50000"/>
                </a:schemeClr>
              </a:solidFill>
            </a:endParaRPr>
          </a:p>
        </p:txBody>
      </p:sp>
      <p:cxnSp>
        <p:nvCxnSpPr>
          <p:cNvPr id="11" name="Straight Connector 10">
            <a:extLst>
              <a:ext uri="{FF2B5EF4-FFF2-40B4-BE49-F238E27FC236}">
                <a16:creationId xmlns:a16="http://schemas.microsoft.com/office/drawing/2014/main" id="{40F7C571-EEA1-46EE-BC03-6870B3EAE625}"/>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1EE38456-CECD-45EB-BE80-8939DB85A93A}"/>
              </a:ext>
            </a:extLst>
          </p:cNvPr>
          <p:cNvSpPr txBox="1">
            <a:spLocks/>
          </p:cNvSpPr>
          <p:nvPr/>
        </p:nvSpPr>
        <p:spPr>
          <a:xfrm>
            <a:off x="0" y="0"/>
            <a:ext cx="9144000" cy="679506"/>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4000" b="1" dirty="0">
                <a:solidFill>
                  <a:schemeClr val="bg1"/>
                </a:solidFill>
              </a:rPr>
              <a:t>Calculating Mulch Amount</a:t>
            </a:r>
            <a:endParaRPr lang="en-US" sz="4000" b="1" dirty="0">
              <a:solidFill>
                <a:schemeClr val="bg1"/>
              </a:solidFill>
            </a:endParaRPr>
          </a:p>
        </p:txBody>
      </p:sp>
    </p:spTree>
    <p:extLst>
      <p:ext uri="{BB962C8B-B14F-4D97-AF65-F5344CB8AC3E}">
        <p14:creationId xmlns:p14="http://schemas.microsoft.com/office/powerpoint/2010/main" val="1732548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9&quot;/&gt;&lt;property id=&quot;20307&quot; value=&quot;261&quot;/&gt;&lt;/object&gt;&lt;object type=&quot;3&quot; unique_id=&quot;10015&quot;&gt;&lt;property id=&quot;20148&quot; value=&quot;5&quot;/&gt;&lt;property id=&quot;20300&quot; value=&quot;Slide 3&quot;/&gt;&lt;property id=&quot;20307&quot; value=&quot;264&quot;/&gt;&lt;/object&gt;&lt;object type=&quot;3&quot; unique_id=&quot;10016&quot;&gt;&lt;property id=&quot;20148&quot; value=&quot;5&quot;/&gt;&lt;property id=&quot;20300&quot; value=&quot;Slide 4&quot;/&gt;&lt;property id=&quot;20307&quot; value=&quot;265&quot;/&gt;&lt;/object&gt;&lt;object type=&quot;3&quot; unique_id=&quot;10017&quot;&gt;&lt;property id=&quot;20148&quot; value=&quot;5&quot;/&gt;&lt;property id=&quot;20300&quot; value=&quot;Slide 5&quot;/&gt;&lt;property id=&quot;20307&quot; value=&quot;267&quot;/&gt;&lt;/object&gt;&lt;object type=&quot;3&quot; unique_id=&quot;10018&quot;&gt;&lt;property id=&quot;20148&quot; value=&quot;5&quot;/&gt;&lt;property id=&quot;20300&quot; value=&quot;Slide 6&quot;/&gt;&lt;property id=&quot;20307&quot; value=&quot;268&quot;/&gt;&lt;/object&gt;&lt;object type=&quot;3&quot; unique_id=&quot;10019&quot;&gt;&lt;property id=&quot;20148&quot; value=&quot;5&quot;/&gt;&lt;property id=&quot;20300&quot; value=&quot;Slide 7&quot;/&gt;&lt;property id=&quot;20307&quot; value=&quot;270&quot;/&gt;&lt;/object&gt;&lt;object type=&quot;3&quot; unique_id=&quot;10020&quot;&gt;&lt;property id=&quot;20148&quot; value=&quot;5&quot;/&gt;&lt;property id=&quot;20300&quot; value=&quot;Slide 8&quot;/&gt;&lt;property id=&quot;20307&quot; value=&quot;269&quot;/&gt;&lt;/object&gt;&lt;/object&gt;&lt;object type=&quot;8&quot; unique_id=&quot;10014&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815</TotalTime>
  <Words>1469</Words>
  <Application>Microsoft Office PowerPoint</Application>
  <PresentationFormat>On-screen Show (4:3)</PresentationFormat>
  <Paragraphs>156</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Huan</dc:creator>
  <cp:lastModifiedBy>srijana shrestha</cp:lastModifiedBy>
  <cp:revision>182</cp:revision>
  <cp:lastPrinted>2020-01-31T00:59:43Z</cp:lastPrinted>
  <dcterms:created xsi:type="dcterms:W3CDTF">2019-11-22T20:56:08Z</dcterms:created>
  <dcterms:modified xsi:type="dcterms:W3CDTF">2020-10-22T17:54:28Z</dcterms:modified>
</cp:coreProperties>
</file>